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00" r:id="rId2"/>
    <p:sldId id="396" r:id="rId3"/>
    <p:sldId id="257" r:id="rId4"/>
    <p:sldId id="329" r:id="rId5"/>
    <p:sldId id="398" r:id="rId6"/>
    <p:sldId id="399" r:id="rId7"/>
    <p:sldId id="395" r:id="rId8"/>
    <p:sldId id="260" r:id="rId9"/>
    <p:sldId id="362" r:id="rId10"/>
    <p:sldId id="365" r:id="rId11"/>
    <p:sldId id="368" r:id="rId12"/>
    <p:sldId id="369" r:id="rId13"/>
    <p:sldId id="370" r:id="rId14"/>
    <p:sldId id="311" r:id="rId15"/>
    <p:sldId id="264" r:id="rId16"/>
    <p:sldId id="265" r:id="rId17"/>
    <p:sldId id="360" r:id="rId18"/>
    <p:sldId id="393" r:id="rId19"/>
    <p:sldId id="392" r:id="rId20"/>
    <p:sldId id="356" r:id="rId21"/>
    <p:sldId id="353" r:id="rId22"/>
    <p:sldId id="354" r:id="rId23"/>
    <p:sldId id="357" r:id="rId24"/>
    <p:sldId id="355" r:id="rId25"/>
    <p:sldId id="376" r:id="rId26"/>
    <p:sldId id="314" r:id="rId27"/>
    <p:sldId id="372" r:id="rId28"/>
    <p:sldId id="381" r:id="rId29"/>
    <p:sldId id="382" r:id="rId30"/>
    <p:sldId id="383" r:id="rId31"/>
    <p:sldId id="345" r:id="rId32"/>
    <p:sldId id="346" r:id="rId33"/>
    <p:sldId id="388" r:id="rId34"/>
    <p:sldId id="348" r:id="rId35"/>
    <p:sldId id="384" r:id="rId36"/>
    <p:sldId id="385" r:id="rId37"/>
    <p:sldId id="386" r:id="rId38"/>
    <p:sldId id="387" r:id="rId39"/>
    <p:sldId id="256" r:id="rId40"/>
    <p:sldId id="258"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a:srgbClr val="2F5597"/>
    <a:srgbClr val="4472C4"/>
    <a:srgbClr val="2F528F"/>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7" d="100"/>
          <a:sy n="67" d="100"/>
        </p:scale>
        <p:origin x="-765" y="3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CD283-142E-4824-A55D-385A4DAB2DC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AU"/>
        </a:p>
      </dgm:t>
    </dgm:pt>
    <dgm:pt modelId="{F8C0D421-3F8A-459C-AE09-B5F7D330AE9C}">
      <dgm:prSet phldrT="[Text]"/>
      <dgm:spPr/>
      <dgm:t>
        <a:bodyPr/>
        <a:lstStyle/>
        <a:p>
          <a:r>
            <a:rPr lang="en-AU" dirty="0"/>
            <a:t>High</a:t>
          </a:r>
        </a:p>
      </dgm:t>
    </dgm:pt>
    <dgm:pt modelId="{761A0F12-0999-4F0F-9B94-DE9205DDA4D5}" type="parTrans" cxnId="{07DD0EB3-8582-4E00-B755-87403074EA73}">
      <dgm:prSet/>
      <dgm:spPr/>
      <dgm:t>
        <a:bodyPr/>
        <a:lstStyle/>
        <a:p>
          <a:endParaRPr lang="en-AU"/>
        </a:p>
      </dgm:t>
    </dgm:pt>
    <dgm:pt modelId="{A919DCB9-8E12-4E32-AE55-B3821E4891A1}" type="sibTrans" cxnId="{07DD0EB3-8582-4E00-B755-87403074EA73}">
      <dgm:prSet/>
      <dgm:spPr/>
      <dgm:t>
        <a:bodyPr/>
        <a:lstStyle/>
        <a:p>
          <a:endParaRPr lang="en-AU"/>
        </a:p>
      </dgm:t>
    </dgm:pt>
    <dgm:pt modelId="{B15600CD-B08C-4AE5-A6AD-FE9BD17BF70C}">
      <dgm:prSet phldrT="[Text]"/>
      <dgm:spPr/>
      <dgm:t>
        <a:bodyPr/>
        <a:lstStyle/>
        <a:p>
          <a:r>
            <a:rPr lang="en-AU" dirty="0"/>
            <a:t>Medium</a:t>
          </a:r>
        </a:p>
      </dgm:t>
    </dgm:pt>
    <dgm:pt modelId="{799CAB0F-84A1-4208-AF1E-11AC7F1E7D9A}" type="parTrans" cxnId="{C668F6C6-2B68-4A30-BF7F-4D81F37DD254}">
      <dgm:prSet/>
      <dgm:spPr/>
      <dgm:t>
        <a:bodyPr/>
        <a:lstStyle/>
        <a:p>
          <a:endParaRPr lang="en-AU"/>
        </a:p>
      </dgm:t>
    </dgm:pt>
    <dgm:pt modelId="{0C70BF49-B80D-45C3-A0EB-7D87F61796EA}" type="sibTrans" cxnId="{C668F6C6-2B68-4A30-BF7F-4D81F37DD254}">
      <dgm:prSet/>
      <dgm:spPr/>
      <dgm:t>
        <a:bodyPr/>
        <a:lstStyle/>
        <a:p>
          <a:endParaRPr lang="en-AU"/>
        </a:p>
      </dgm:t>
    </dgm:pt>
    <dgm:pt modelId="{E83F9271-0E73-471F-987C-6D639407A56D}">
      <dgm:prSet phldrT="[Text]"/>
      <dgm:spPr/>
      <dgm:t>
        <a:bodyPr/>
        <a:lstStyle/>
        <a:p>
          <a:r>
            <a:rPr lang="en-AU" dirty="0"/>
            <a:t>Low</a:t>
          </a:r>
        </a:p>
      </dgm:t>
    </dgm:pt>
    <dgm:pt modelId="{BF58FA63-CA82-4964-99C8-9CF4983EB5E2}" type="parTrans" cxnId="{D5BEDFD6-64CA-4889-8319-01359A50F9DA}">
      <dgm:prSet/>
      <dgm:spPr/>
      <dgm:t>
        <a:bodyPr/>
        <a:lstStyle/>
        <a:p>
          <a:endParaRPr lang="en-AU"/>
        </a:p>
      </dgm:t>
    </dgm:pt>
    <dgm:pt modelId="{139E484C-2F4C-47A3-86CD-ED1AFC092A29}" type="sibTrans" cxnId="{D5BEDFD6-64CA-4889-8319-01359A50F9DA}">
      <dgm:prSet/>
      <dgm:spPr/>
      <dgm:t>
        <a:bodyPr/>
        <a:lstStyle/>
        <a:p>
          <a:endParaRPr lang="en-AU"/>
        </a:p>
      </dgm:t>
    </dgm:pt>
    <dgm:pt modelId="{1DABCC7D-0009-421E-8542-FC6BF609B718}">
      <dgm:prSet phldrT="[Text]"/>
      <dgm:spPr/>
      <dgm:t>
        <a:bodyPr/>
        <a:lstStyle/>
        <a:p>
          <a:r>
            <a:rPr lang="en-AU" dirty="0"/>
            <a:t>Extreme</a:t>
          </a:r>
        </a:p>
      </dgm:t>
    </dgm:pt>
    <dgm:pt modelId="{A8048194-F5EF-4B14-8428-2886175EC545}" type="parTrans" cxnId="{1CECB4E8-EFC2-4F5F-A228-7025DBE3FD3F}">
      <dgm:prSet/>
      <dgm:spPr/>
      <dgm:t>
        <a:bodyPr/>
        <a:lstStyle/>
        <a:p>
          <a:endParaRPr lang="en-AU"/>
        </a:p>
      </dgm:t>
    </dgm:pt>
    <dgm:pt modelId="{61C0A5C0-7D90-4A86-B3E1-45F10B391913}" type="sibTrans" cxnId="{1CECB4E8-EFC2-4F5F-A228-7025DBE3FD3F}">
      <dgm:prSet/>
      <dgm:spPr/>
      <dgm:t>
        <a:bodyPr/>
        <a:lstStyle/>
        <a:p>
          <a:endParaRPr lang="en-AU"/>
        </a:p>
      </dgm:t>
    </dgm:pt>
    <dgm:pt modelId="{82E287FD-94CC-4A45-9261-74DB9B83C895}" type="pres">
      <dgm:prSet presAssocID="{2FECD283-142E-4824-A55D-385A4DAB2DC6}" presName="compositeShape" presStyleCnt="0">
        <dgm:presLayoutVars>
          <dgm:dir/>
          <dgm:resizeHandles/>
        </dgm:presLayoutVars>
      </dgm:prSet>
      <dgm:spPr/>
      <dgm:t>
        <a:bodyPr/>
        <a:lstStyle/>
        <a:p>
          <a:endParaRPr lang="en-AU"/>
        </a:p>
      </dgm:t>
    </dgm:pt>
    <dgm:pt modelId="{A3A3B78C-885D-44FC-84DB-73EFE89416AD}" type="pres">
      <dgm:prSet presAssocID="{2FECD283-142E-4824-A55D-385A4DAB2DC6}" presName="pyramid" presStyleLbl="node1" presStyleIdx="0" presStyleCnt="1"/>
      <dgm:spPr>
        <a:gradFill flip="none" rotWithShape="1">
          <a:gsLst>
            <a:gs pos="0">
              <a:srgbClr val="FF3399"/>
            </a:gs>
            <a:gs pos="35000">
              <a:srgbClr val="FF6633"/>
            </a:gs>
            <a:gs pos="63000">
              <a:srgbClr val="FFFF00"/>
            </a:gs>
            <a:gs pos="100000">
              <a:srgbClr val="01A78F"/>
            </a:gs>
            <a:gs pos="100000">
              <a:srgbClr val="3366FF"/>
            </a:gs>
          </a:gsLst>
          <a:lin ang="5400000" scaled="1"/>
          <a:tileRect/>
        </a:gradFill>
        <a:ln>
          <a:solidFill>
            <a:schemeClr val="tx1"/>
          </a:solidFill>
        </a:ln>
      </dgm:spPr>
    </dgm:pt>
    <dgm:pt modelId="{B0D9C615-CBEA-45F8-9944-42BF4C377D42}" type="pres">
      <dgm:prSet presAssocID="{2FECD283-142E-4824-A55D-385A4DAB2DC6}" presName="theList" presStyleCnt="0"/>
      <dgm:spPr/>
    </dgm:pt>
    <dgm:pt modelId="{14DD47D5-C02C-481B-A7BE-86448D6E28DB}" type="pres">
      <dgm:prSet presAssocID="{F8C0D421-3F8A-459C-AE09-B5F7D330AE9C}" presName="aNode" presStyleLbl="fgAcc1" presStyleIdx="0" presStyleCnt="4" custScaleX="51455" custScaleY="17303" custLinFactNeighborX="34802" custLinFactNeighborY="67180">
        <dgm:presLayoutVars>
          <dgm:bulletEnabled val="1"/>
        </dgm:presLayoutVars>
      </dgm:prSet>
      <dgm:spPr/>
      <dgm:t>
        <a:bodyPr/>
        <a:lstStyle/>
        <a:p>
          <a:endParaRPr lang="en-AU"/>
        </a:p>
      </dgm:t>
    </dgm:pt>
    <dgm:pt modelId="{E0750B26-28A7-4D51-A00F-879FFBC2BDCD}" type="pres">
      <dgm:prSet presAssocID="{F8C0D421-3F8A-459C-AE09-B5F7D330AE9C}" presName="aSpace" presStyleCnt="0"/>
      <dgm:spPr/>
    </dgm:pt>
    <dgm:pt modelId="{962ABC1E-042A-44D7-B85D-7E897F512963}" type="pres">
      <dgm:prSet presAssocID="{B15600CD-B08C-4AE5-A6AD-FE9BD17BF70C}" presName="aNode" presStyleLbl="fgAcc1" presStyleIdx="1" presStyleCnt="4" custScaleX="51455" custScaleY="17303" custLinFactNeighborX="34802" custLinFactNeighborY="97612">
        <dgm:presLayoutVars>
          <dgm:bulletEnabled val="1"/>
        </dgm:presLayoutVars>
      </dgm:prSet>
      <dgm:spPr/>
      <dgm:t>
        <a:bodyPr/>
        <a:lstStyle/>
        <a:p>
          <a:endParaRPr lang="en-AU"/>
        </a:p>
      </dgm:t>
    </dgm:pt>
    <dgm:pt modelId="{4DED52DD-7402-4C38-8AA5-AA6B3F7D01D1}" type="pres">
      <dgm:prSet presAssocID="{B15600CD-B08C-4AE5-A6AD-FE9BD17BF70C}" presName="aSpace" presStyleCnt="0"/>
      <dgm:spPr/>
    </dgm:pt>
    <dgm:pt modelId="{26F64349-39A3-4C3A-9EBE-8A0E8B3DDE15}" type="pres">
      <dgm:prSet presAssocID="{E83F9271-0E73-471F-987C-6D639407A56D}" presName="aNode" presStyleLbl="fgAcc1" presStyleIdx="2" presStyleCnt="4" custScaleX="51455" custScaleY="17303" custLinFactY="4913" custLinFactNeighborX="34802" custLinFactNeighborY="100000">
        <dgm:presLayoutVars>
          <dgm:bulletEnabled val="1"/>
        </dgm:presLayoutVars>
      </dgm:prSet>
      <dgm:spPr/>
      <dgm:t>
        <a:bodyPr/>
        <a:lstStyle/>
        <a:p>
          <a:endParaRPr lang="en-AU"/>
        </a:p>
      </dgm:t>
    </dgm:pt>
    <dgm:pt modelId="{1E9BEAD9-3976-4BCA-A089-F42798E69EF3}" type="pres">
      <dgm:prSet presAssocID="{E83F9271-0E73-471F-987C-6D639407A56D}" presName="aSpace" presStyleCnt="0"/>
      <dgm:spPr/>
    </dgm:pt>
    <dgm:pt modelId="{12A86A8A-004A-4A95-AAAA-2E82C0AE9C00}" type="pres">
      <dgm:prSet presAssocID="{1DABCC7D-0009-421E-8542-FC6BF609B718}" presName="aNode" presStyleLbl="fgAcc1" presStyleIdx="3" presStyleCnt="4" custScaleX="51455" custScaleY="17303" custLinFactY="-94155" custLinFactNeighborX="34802" custLinFactNeighborY="-100000">
        <dgm:presLayoutVars>
          <dgm:bulletEnabled val="1"/>
        </dgm:presLayoutVars>
      </dgm:prSet>
      <dgm:spPr/>
      <dgm:t>
        <a:bodyPr/>
        <a:lstStyle/>
        <a:p>
          <a:endParaRPr lang="en-AU"/>
        </a:p>
      </dgm:t>
    </dgm:pt>
    <dgm:pt modelId="{6CDDF6AC-AD10-4EA2-804D-8778C3B9B69D}" type="pres">
      <dgm:prSet presAssocID="{1DABCC7D-0009-421E-8542-FC6BF609B718}" presName="aSpace" presStyleCnt="0"/>
      <dgm:spPr/>
    </dgm:pt>
  </dgm:ptLst>
  <dgm:cxnLst>
    <dgm:cxn modelId="{C668F6C6-2B68-4A30-BF7F-4D81F37DD254}" srcId="{2FECD283-142E-4824-A55D-385A4DAB2DC6}" destId="{B15600CD-B08C-4AE5-A6AD-FE9BD17BF70C}" srcOrd="1" destOrd="0" parTransId="{799CAB0F-84A1-4208-AF1E-11AC7F1E7D9A}" sibTransId="{0C70BF49-B80D-45C3-A0EB-7D87F61796EA}"/>
    <dgm:cxn modelId="{A36EAE99-390C-4D41-AD2C-E0C86F93A739}" type="presOf" srcId="{1DABCC7D-0009-421E-8542-FC6BF609B718}" destId="{12A86A8A-004A-4A95-AAAA-2E82C0AE9C00}" srcOrd="0" destOrd="0" presId="urn:microsoft.com/office/officeart/2005/8/layout/pyramid2"/>
    <dgm:cxn modelId="{1EA11A61-9D12-427E-A903-314AB443549B}" type="presOf" srcId="{E83F9271-0E73-471F-987C-6D639407A56D}" destId="{26F64349-39A3-4C3A-9EBE-8A0E8B3DDE15}" srcOrd="0" destOrd="0" presId="urn:microsoft.com/office/officeart/2005/8/layout/pyramid2"/>
    <dgm:cxn modelId="{307E8B0D-F9CB-470C-A258-898E5B710CD0}" type="presOf" srcId="{F8C0D421-3F8A-459C-AE09-B5F7D330AE9C}" destId="{14DD47D5-C02C-481B-A7BE-86448D6E28DB}" srcOrd="0" destOrd="0" presId="urn:microsoft.com/office/officeart/2005/8/layout/pyramid2"/>
    <dgm:cxn modelId="{D5BEDFD6-64CA-4889-8319-01359A50F9DA}" srcId="{2FECD283-142E-4824-A55D-385A4DAB2DC6}" destId="{E83F9271-0E73-471F-987C-6D639407A56D}" srcOrd="2" destOrd="0" parTransId="{BF58FA63-CA82-4964-99C8-9CF4983EB5E2}" sibTransId="{139E484C-2F4C-47A3-86CD-ED1AFC092A29}"/>
    <dgm:cxn modelId="{07DD0EB3-8582-4E00-B755-87403074EA73}" srcId="{2FECD283-142E-4824-A55D-385A4DAB2DC6}" destId="{F8C0D421-3F8A-459C-AE09-B5F7D330AE9C}" srcOrd="0" destOrd="0" parTransId="{761A0F12-0999-4F0F-9B94-DE9205DDA4D5}" sibTransId="{A919DCB9-8E12-4E32-AE55-B3821E4891A1}"/>
    <dgm:cxn modelId="{1CECB4E8-EFC2-4F5F-A228-7025DBE3FD3F}" srcId="{2FECD283-142E-4824-A55D-385A4DAB2DC6}" destId="{1DABCC7D-0009-421E-8542-FC6BF609B718}" srcOrd="3" destOrd="0" parTransId="{A8048194-F5EF-4B14-8428-2886175EC545}" sibTransId="{61C0A5C0-7D90-4A86-B3E1-45F10B391913}"/>
    <dgm:cxn modelId="{B8DD9491-B8CF-47D3-8D63-E89DE7622F1F}" type="presOf" srcId="{2FECD283-142E-4824-A55D-385A4DAB2DC6}" destId="{82E287FD-94CC-4A45-9261-74DB9B83C895}" srcOrd="0" destOrd="0" presId="urn:microsoft.com/office/officeart/2005/8/layout/pyramid2"/>
    <dgm:cxn modelId="{F3C66234-B883-47C6-9FD2-91A470442865}" type="presOf" srcId="{B15600CD-B08C-4AE5-A6AD-FE9BD17BF70C}" destId="{962ABC1E-042A-44D7-B85D-7E897F512963}" srcOrd="0" destOrd="0" presId="urn:microsoft.com/office/officeart/2005/8/layout/pyramid2"/>
    <dgm:cxn modelId="{9C9B91F6-5ED2-453C-ABA6-C811BA02E82A}" type="presParOf" srcId="{82E287FD-94CC-4A45-9261-74DB9B83C895}" destId="{A3A3B78C-885D-44FC-84DB-73EFE89416AD}" srcOrd="0" destOrd="0" presId="urn:microsoft.com/office/officeart/2005/8/layout/pyramid2"/>
    <dgm:cxn modelId="{6532C52E-B2A5-491D-AE82-BD1BDD5B1D52}" type="presParOf" srcId="{82E287FD-94CC-4A45-9261-74DB9B83C895}" destId="{B0D9C615-CBEA-45F8-9944-42BF4C377D42}" srcOrd="1" destOrd="0" presId="urn:microsoft.com/office/officeart/2005/8/layout/pyramid2"/>
    <dgm:cxn modelId="{09304DDC-0FC2-4F49-B05E-C39FCA62F75E}" type="presParOf" srcId="{B0D9C615-CBEA-45F8-9944-42BF4C377D42}" destId="{14DD47D5-C02C-481B-A7BE-86448D6E28DB}" srcOrd="0" destOrd="0" presId="urn:microsoft.com/office/officeart/2005/8/layout/pyramid2"/>
    <dgm:cxn modelId="{EEA01A9B-2B42-487E-8968-50194E1C481F}" type="presParOf" srcId="{B0D9C615-CBEA-45F8-9944-42BF4C377D42}" destId="{E0750B26-28A7-4D51-A00F-879FFBC2BDCD}" srcOrd="1" destOrd="0" presId="urn:microsoft.com/office/officeart/2005/8/layout/pyramid2"/>
    <dgm:cxn modelId="{F9DF3D4F-523C-46C0-8B2D-CF2AA2D53A49}" type="presParOf" srcId="{B0D9C615-CBEA-45F8-9944-42BF4C377D42}" destId="{962ABC1E-042A-44D7-B85D-7E897F512963}" srcOrd="2" destOrd="0" presId="urn:microsoft.com/office/officeart/2005/8/layout/pyramid2"/>
    <dgm:cxn modelId="{AA3194E8-91E0-4B62-8E54-0E74B6A2CAAB}" type="presParOf" srcId="{B0D9C615-CBEA-45F8-9944-42BF4C377D42}" destId="{4DED52DD-7402-4C38-8AA5-AA6B3F7D01D1}" srcOrd="3" destOrd="0" presId="urn:microsoft.com/office/officeart/2005/8/layout/pyramid2"/>
    <dgm:cxn modelId="{A13F4EAD-0E77-4711-B8B8-7A0CFA277030}" type="presParOf" srcId="{B0D9C615-CBEA-45F8-9944-42BF4C377D42}" destId="{26F64349-39A3-4C3A-9EBE-8A0E8B3DDE15}" srcOrd="4" destOrd="0" presId="urn:microsoft.com/office/officeart/2005/8/layout/pyramid2"/>
    <dgm:cxn modelId="{F305FF9E-F525-4B83-B773-95BE15D56975}" type="presParOf" srcId="{B0D9C615-CBEA-45F8-9944-42BF4C377D42}" destId="{1E9BEAD9-3976-4BCA-A089-F42798E69EF3}" srcOrd="5" destOrd="0" presId="urn:microsoft.com/office/officeart/2005/8/layout/pyramid2"/>
    <dgm:cxn modelId="{6118EF8F-D19D-4C4D-8276-2540E043B8C7}" type="presParOf" srcId="{B0D9C615-CBEA-45F8-9944-42BF4C377D42}" destId="{12A86A8A-004A-4A95-AAAA-2E82C0AE9C00}" srcOrd="6" destOrd="0" presId="urn:microsoft.com/office/officeart/2005/8/layout/pyramid2"/>
    <dgm:cxn modelId="{10B6AF1C-AAF5-4745-AB4F-99A2C78421C1}" type="presParOf" srcId="{B0D9C615-CBEA-45F8-9944-42BF4C377D42}" destId="{6CDDF6AC-AD10-4EA2-804D-8778C3B9B69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1C21D-5C77-4A62-99DB-19C571E77AA7}" type="datetimeFigureOut">
              <a:rPr lang="en-AU" smtClean="0"/>
              <a:t>24/05/2021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89E58-FADF-4DCB-8F02-343AEF025FCE}" type="slidenum">
              <a:rPr lang="en-AU" smtClean="0"/>
              <a:t>‹#›</a:t>
            </a:fld>
            <a:endParaRPr lang="en-AU"/>
          </a:p>
        </p:txBody>
      </p:sp>
    </p:spTree>
    <p:extLst>
      <p:ext uri="{BB962C8B-B14F-4D97-AF65-F5344CB8AC3E}">
        <p14:creationId xmlns:p14="http://schemas.microsoft.com/office/powerpoint/2010/main" val="29764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D280D1-38B3-4575-94D1-12CD6E95B2C7}" type="slidenum">
              <a:rPr lang="en-AU" smtClean="0"/>
              <a:t>3</a:t>
            </a:fld>
            <a:endParaRPr lang="en-AU" dirty="0"/>
          </a:p>
        </p:txBody>
      </p:sp>
    </p:spTree>
    <p:extLst>
      <p:ext uri="{BB962C8B-B14F-4D97-AF65-F5344CB8AC3E}">
        <p14:creationId xmlns:p14="http://schemas.microsoft.com/office/powerpoint/2010/main" val="5723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r>
              <a:rPr lang="en-AU" sz="1600" dirty="0"/>
              <a:t>informed decisions.</a:t>
            </a:r>
          </a:p>
          <a:p>
            <a:r>
              <a:rPr lang="en-AU" sz="1600" dirty="0"/>
              <a:t>Managing risk is part of governance and leadership, and is fundamental to how the organization is managed at all levels. It contributes to the improvement of management systems.</a:t>
            </a:r>
          </a:p>
          <a:p>
            <a:r>
              <a:rPr lang="en-AU" sz="1600" dirty="0"/>
              <a:t>Managing risk is part of all activities associated with an organization and includes interaction with stakeholders.</a:t>
            </a:r>
          </a:p>
          <a:p>
            <a:r>
              <a:rPr lang="en-AU" sz="1600" dirty="0"/>
              <a:t>Managing risk considers the external and internal context of the organization, including human behaviour and cultural factors.</a:t>
            </a:r>
          </a:p>
          <a:p>
            <a:r>
              <a:rPr lang="en-AU" sz="1600" dirty="0"/>
              <a:t>Managing risk is based on the principles, framework and process outlined in this document, as illustrated in </a:t>
            </a:r>
            <a:r>
              <a:rPr lang="en-AU" sz="1600" u="sng" dirty="0"/>
              <a:t>Figure 1</a:t>
            </a:r>
            <a:r>
              <a:rPr lang="en-AU" sz="1600" dirty="0"/>
              <a:t>. These components might already exist in full or in part within the organization, however, they might need to be adapted or improved so that managing risk is efficient, effective and consistent.</a:t>
            </a:r>
          </a:p>
        </p:txBody>
      </p:sp>
      <p:sp>
        <p:nvSpPr>
          <p:cNvPr id="4" name="Slide Number Placeholder 3"/>
          <p:cNvSpPr>
            <a:spLocks noGrp="1"/>
          </p:cNvSpPr>
          <p:nvPr>
            <p:ph type="sldNum" sz="quarter" idx="10"/>
          </p:nvPr>
        </p:nvSpPr>
        <p:spPr/>
        <p:txBody>
          <a:bodyPr/>
          <a:lstStyle/>
          <a:p>
            <a:fld id="{20B4F04B-8B07-462D-9390-76F211399629}" type="slidenum">
              <a:rPr lang="en-AU" smtClean="0"/>
              <a:t>10</a:t>
            </a:fld>
            <a:endParaRPr lang="en-AU"/>
          </a:p>
        </p:txBody>
      </p:sp>
    </p:spTree>
    <p:extLst>
      <p:ext uri="{BB962C8B-B14F-4D97-AF65-F5344CB8AC3E}">
        <p14:creationId xmlns:p14="http://schemas.microsoft.com/office/powerpoint/2010/main" val="391793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0B4F04B-8B07-462D-9390-76F211399629}" type="slidenum">
              <a:rPr lang="en-AU" smtClean="0"/>
              <a:t>11</a:t>
            </a:fld>
            <a:endParaRPr lang="en-AU"/>
          </a:p>
        </p:txBody>
      </p:sp>
    </p:spTree>
    <p:extLst>
      <p:ext uri="{BB962C8B-B14F-4D97-AF65-F5344CB8AC3E}">
        <p14:creationId xmlns:p14="http://schemas.microsoft.com/office/powerpoint/2010/main" val="275043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0B4F04B-8B07-462D-9390-76F211399629}" type="slidenum">
              <a:rPr lang="en-AU" smtClean="0"/>
              <a:t>12</a:t>
            </a:fld>
            <a:endParaRPr lang="en-AU"/>
          </a:p>
        </p:txBody>
      </p:sp>
    </p:spTree>
    <p:extLst>
      <p:ext uri="{BB962C8B-B14F-4D97-AF65-F5344CB8AC3E}">
        <p14:creationId xmlns:p14="http://schemas.microsoft.com/office/powerpoint/2010/main" val="243051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0B4F04B-8B07-462D-9390-76F211399629}" type="slidenum">
              <a:rPr lang="en-AU" smtClean="0"/>
              <a:t>13</a:t>
            </a:fld>
            <a:endParaRPr lang="en-AU"/>
          </a:p>
        </p:txBody>
      </p:sp>
    </p:spTree>
    <p:extLst>
      <p:ext uri="{BB962C8B-B14F-4D97-AF65-F5344CB8AC3E}">
        <p14:creationId xmlns:p14="http://schemas.microsoft.com/office/powerpoint/2010/main" val="31705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D280D1-38B3-4575-94D1-12CD6E95B2C7}" type="slidenum">
              <a:rPr lang="en-AU" smtClean="0"/>
              <a:t>18</a:t>
            </a:fld>
            <a:endParaRPr lang="en-AU"/>
          </a:p>
        </p:txBody>
      </p:sp>
    </p:spTree>
    <p:extLst>
      <p:ext uri="{BB962C8B-B14F-4D97-AF65-F5344CB8AC3E}">
        <p14:creationId xmlns:p14="http://schemas.microsoft.com/office/powerpoint/2010/main" val="405671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FD280D1-38B3-4575-94D1-12CD6E95B2C7}" type="slidenum">
              <a:rPr lang="en-AU" smtClean="0"/>
              <a:t>27</a:t>
            </a:fld>
            <a:endParaRPr lang="en-AU"/>
          </a:p>
        </p:txBody>
      </p:sp>
    </p:spTree>
    <p:extLst>
      <p:ext uri="{BB962C8B-B14F-4D97-AF65-F5344CB8AC3E}">
        <p14:creationId xmlns:p14="http://schemas.microsoft.com/office/powerpoint/2010/main" val="310216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709818-FD8F-4773-8947-D35916F521E7}" type="datetimeFigureOut">
              <a:rPr lang="en-AU" smtClean="0"/>
              <a:t>24/05/2021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296974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9818-FD8F-4773-8947-D35916F521E7}" type="datetimeFigureOut">
              <a:rPr lang="en-AU" smtClean="0"/>
              <a:t>24/05/2021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181195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9818-FD8F-4773-8947-D35916F521E7}" type="datetimeFigureOut">
              <a:rPr lang="en-AU" smtClean="0"/>
              <a:t>24/05/2021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98310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709818-FD8F-4773-8947-D35916F521E7}" type="datetimeFigureOut">
              <a:rPr lang="en-AU" smtClean="0"/>
              <a:t>24/05/2021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3956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709818-FD8F-4773-8947-D35916F521E7}" type="datetimeFigureOut">
              <a:rPr lang="en-AU" smtClean="0"/>
              <a:t>24/05/2021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324947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709818-FD8F-4773-8947-D35916F521E7}" type="datetimeFigureOut">
              <a:rPr lang="en-AU" smtClean="0"/>
              <a:t>24/05/2021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193223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709818-FD8F-4773-8947-D35916F521E7}" type="datetimeFigureOut">
              <a:rPr lang="en-AU" smtClean="0"/>
              <a:t>24/05/2021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190445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709818-FD8F-4773-8947-D35916F521E7}" type="datetimeFigureOut">
              <a:rPr lang="en-AU" smtClean="0"/>
              <a:t>24/05/2021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391246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9818-FD8F-4773-8947-D35916F521E7}" type="datetimeFigureOut">
              <a:rPr lang="en-AU" smtClean="0"/>
              <a:t>24/05/2021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257165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709818-FD8F-4773-8947-D35916F521E7}" type="datetimeFigureOut">
              <a:rPr lang="en-AU" smtClean="0"/>
              <a:t>24/05/2021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39704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709818-FD8F-4773-8947-D35916F521E7}" type="datetimeFigureOut">
              <a:rPr lang="en-AU" smtClean="0"/>
              <a:t>24/05/2021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6E5FEC-6110-4A71-B997-6F91EF7A5D3C}" type="slidenum">
              <a:rPr lang="en-AU" smtClean="0"/>
              <a:t>‹#›</a:t>
            </a:fld>
            <a:endParaRPr lang="en-AU"/>
          </a:p>
        </p:txBody>
      </p:sp>
    </p:spTree>
    <p:extLst>
      <p:ext uri="{BB962C8B-B14F-4D97-AF65-F5344CB8AC3E}">
        <p14:creationId xmlns:p14="http://schemas.microsoft.com/office/powerpoint/2010/main" val="18410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09818-FD8F-4773-8947-D35916F521E7}" type="datetimeFigureOut">
              <a:rPr lang="en-AU" smtClean="0"/>
              <a:t>24/05/2021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E5FEC-6110-4A71-B997-6F91EF7A5D3C}" type="slidenum">
              <a:rPr lang="en-AU" smtClean="0"/>
              <a:t>‹#›</a:t>
            </a:fld>
            <a:endParaRPr lang="en-AU"/>
          </a:p>
        </p:txBody>
      </p:sp>
    </p:spTree>
    <p:extLst>
      <p:ext uri="{BB962C8B-B14F-4D97-AF65-F5344CB8AC3E}">
        <p14:creationId xmlns:p14="http://schemas.microsoft.com/office/powerpoint/2010/main" val="1841682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merriam-webster.com/dictionary/doubt" TargetMode="External"/><Relationship Id="rId3" Type="http://schemas.openxmlformats.org/officeDocument/2006/relationships/hyperlink" Target="https://dictionary.cambridge.org/dictionary/english/situation" TargetMode="External"/><Relationship Id="rId7" Type="http://schemas.openxmlformats.org/officeDocument/2006/relationships/hyperlink" Target="https://www.merriam-webster.com/dictionary/uncertainty" TargetMode="External"/><Relationship Id="rId12" Type="http://schemas.openxmlformats.org/officeDocument/2006/relationships/hyperlink" Target="https://www.merriam-webster.com/dictionary/mistrust" TargetMode="External"/><Relationship Id="rId2" Type="http://schemas.openxmlformats.org/officeDocument/2006/relationships/hyperlink" Target="https://dictionary.cambridge.org/help/codes.html" TargetMode="External"/><Relationship Id="rId1" Type="http://schemas.openxmlformats.org/officeDocument/2006/relationships/slideLayout" Target="../slideLayouts/slideLayout7.xml"/><Relationship Id="rId6" Type="http://schemas.openxmlformats.org/officeDocument/2006/relationships/hyperlink" Target="https://dictionary.cambridge.org/dictionary/english/uncertainty" TargetMode="External"/><Relationship Id="rId11" Type="http://schemas.openxmlformats.org/officeDocument/2006/relationships/hyperlink" Target="https://www.merriam-webster.com/dictionary/suspicion" TargetMode="External"/><Relationship Id="rId5" Type="http://schemas.openxmlformats.org/officeDocument/2006/relationships/hyperlink" Target="https://dictionary.cambridge.org/dictionary/english/certain" TargetMode="External"/><Relationship Id="rId10" Type="http://schemas.openxmlformats.org/officeDocument/2006/relationships/hyperlink" Target="https://www.merriam-webster.com/dictionary/skepticism" TargetMode="External"/><Relationship Id="rId4" Type="http://schemas.openxmlformats.org/officeDocument/2006/relationships/hyperlink" Target="https://dictionary.cambridge.org/dictionary/english/known" TargetMode="External"/><Relationship Id="rId9" Type="http://schemas.openxmlformats.org/officeDocument/2006/relationships/hyperlink" Target="https://www.merriam-webster.com/dictionary/dubiety"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Dennis_Lindley" TargetMode="External"/><Relationship Id="rId3" Type="http://schemas.openxmlformats.org/officeDocument/2006/relationships/hyperlink" Target="https://en.wikipedia.org/wiki/Knightian_uncertainty" TargetMode="External"/><Relationship Id="rId7" Type="http://schemas.openxmlformats.org/officeDocument/2006/relationships/hyperlink" Target="https://en.wikipedia.org/wiki/File:Uncertainty.svg" TargetMode="External"/><Relationship Id="rId2" Type="http://schemas.openxmlformats.org/officeDocument/2006/relationships/hyperlink" Target="https://en.wikipedia.org/wiki/Frank_Knight" TargetMode="External"/><Relationship Id="rId1" Type="http://schemas.openxmlformats.org/officeDocument/2006/relationships/slideLayout" Target="../slideLayouts/slideLayout7.xml"/><Relationship Id="rId6" Type="http://schemas.openxmlformats.org/officeDocument/2006/relationships/hyperlink" Target="https://en.wikipedia.org/wiki/Uncertainty#cite_note-embo1-11" TargetMode="External"/><Relationship Id="rId5" Type="http://schemas.openxmlformats.org/officeDocument/2006/relationships/hyperlink" Target="https://en.wikipedia.org/wiki/Uncertainty#cite_note-10" TargetMode="External"/><Relationship Id="rId4" Type="http://schemas.openxmlformats.org/officeDocument/2006/relationships/hyperlink" Target="https://en.wikipedia.org/wiki/University_of_Chicago" TargetMode="External"/><Relationship Id="rId9" Type="http://schemas.openxmlformats.org/officeDocument/2006/relationships/hyperlink" Target="https://en.wikipedia.org/wiki/Uncertaint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Decision_theory" TargetMode="External"/><Relationship Id="rId2" Type="http://schemas.openxmlformats.org/officeDocument/2006/relationships/hyperlink" Target="http://en.wikipedia.org/wiki/Epistemology"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hatis.techtarget.com/definition/variable" TargetMode="External"/><Relationship Id="rId2" Type="http://schemas.openxmlformats.org/officeDocument/2006/relationships/hyperlink" Target="http://www.oxforddictionaries.com/definition/english/harmful#harmful__2" TargetMode="External"/><Relationship Id="rId1" Type="http://schemas.openxmlformats.org/officeDocument/2006/relationships/slideLayout" Target="../slideLayouts/slideLayout7.xml"/><Relationship Id="rId4" Type="http://schemas.openxmlformats.org/officeDocument/2006/relationships/hyperlink" Target="http://searchcompliance.techtarget.com/definition/risk-appetit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oxforddictionaries.com/definition/english/feel" TargetMode="External"/><Relationship Id="rId13" Type="http://schemas.openxmlformats.org/officeDocument/2006/relationships/hyperlink" Target="http://www.merriam-webster.com/dictionary/secure" TargetMode="External"/><Relationship Id="rId3" Type="http://schemas.openxmlformats.org/officeDocument/2006/relationships/hyperlink" Target="http://www.oxforddictionaries.com/definition/english/danger" TargetMode="External"/><Relationship Id="rId7" Type="http://schemas.openxmlformats.org/officeDocument/2006/relationships/hyperlink" Target="http://www.oxforddictionaries.com/definition/english/ensure" TargetMode="External"/><Relationship Id="rId12" Type="http://schemas.openxmlformats.org/officeDocument/2006/relationships/hyperlink" Target="http://www.oxforddictionaries.com/definition/english/anxiety" TargetMode="External"/><Relationship Id="rId2" Type="http://schemas.openxmlformats.org/officeDocument/2006/relationships/notesSlide" Target="../notesSlides/notesSlide1.xml"/><Relationship Id="rId16" Type="http://schemas.openxmlformats.org/officeDocument/2006/relationships/hyperlink" Target="http://www.merriam-webster.com/dictionary/protection" TargetMode="External"/><Relationship Id="rId1" Type="http://schemas.openxmlformats.org/officeDocument/2006/relationships/slideLayout" Target="../slideLayouts/slideLayout7.xml"/><Relationship Id="rId6" Type="http://schemas.openxmlformats.org/officeDocument/2006/relationships/hyperlink" Target="http://www.oxforddictionaries.com/definition/english/take" TargetMode="External"/><Relationship Id="rId11" Type="http://schemas.openxmlformats.org/officeDocument/2006/relationships/hyperlink" Target="http://www.oxforddictionaries.com/definition/english/fear" TargetMode="External"/><Relationship Id="rId5" Type="http://schemas.openxmlformats.org/officeDocument/2006/relationships/hyperlink" Target="http://www.oxforddictionaries.com/definition/english/procedure" TargetMode="External"/><Relationship Id="rId15" Type="http://schemas.openxmlformats.org/officeDocument/2006/relationships/hyperlink" Target="http://www.merriam-webster.com/dictionary/secures" TargetMode="External"/><Relationship Id="rId10" Type="http://schemas.openxmlformats.org/officeDocument/2006/relationships/hyperlink" Target="http://www.oxforddictionaries.com/definition/english/stable" TargetMode="External"/><Relationship Id="rId4" Type="http://schemas.openxmlformats.org/officeDocument/2006/relationships/hyperlink" Target="http://www.oxforddictionaries.com/definition/english/threat" TargetMode="External"/><Relationship Id="rId9" Type="http://schemas.openxmlformats.org/officeDocument/2006/relationships/hyperlink" Target="http://www.oxforddictionaries.com/definition/english/safe" TargetMode="External"/><Relationship Id="rId14" Type="http://schemas.openxmlformats.org/officeDocument/2006/relationships/hyperlink" Target="http://www.merriam-webster.com/dictionary/safety"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Additional Material</a:t>
            </a:r>
            <a:endParaRPr lang="en-AU" dirty="0"/>
          </a:p>
        </p:txBody>
      </p:sp>
      <p:sp>
        <p:nvSpPr>
          <p:cNvPr id="3" name="Subtitle 2"/>
          <p:cNvSpPr>
            <a:spLocks noGrp="1"/>
          </p:cNvSpPr>
          <p:nvPr>
            <p:ph type="subTitle" idx="1"/>
          </p:nvPr>
        </p:nvSpPr>
        <p:spPr/>
        <p:txBody>
          <a:bodyPr/>
          <a:lstStyle/>
          <a:p>
            <a:r>
              <a:rPr lang="en-AU" dirty="0" smtClean="0"/>
              <a:t>Crowd Management: Risk, security and health</a:t>
            </a:r>
            <a:endParaRPr lang="en-AU" dirty="0"/>
          </a:p>
        </p:txBody>
      </p:sp>
    </p:spTree>
    <p:extLst>
      <p:ext uri="{BB962C8B-B14F-4D97-AF65-F5344CB8AC3E}">
        <p14:creationId xmlns:p14="http://schemas.microsoft.com/office/powerpoint/2010/main" val="212012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08" y="364185"/>
            <a:ext cx="7081000" cy="428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274" y="4696023"/>
            <a:ext cx="9144000" cy="1938992"/>
          </a:xfrm>
          <a:prstGeom prst="rect">
            <a:avLst/>
          </a:prstGeom>
        </p:spPr>
        <p:txBody>
          <a:bodyPr wrap="square">
            <a:spAutoFit/>
          </a:bodyPr>
          <a:lstStyle/>
          <a:p>
            <a:pPr marL="88900"/>
            <a:r>
              <a:rPr lang="en-AU" sz="2400" dirty="0"/>
              <a:t>Managing risk is based on the principles, framework and process outlined in this presentation, as illustrated. These components might already exist in full or in part within the organization; however, they might need to be adapted or improved so that managing risk is efficient, effective and consistent.</a:t>
            </a:r>
          </a:p>
        </p:txBody>
      </p:sp>
    </p:spTree>
    <p:extLst>
      <p:ext uri="{BB962C8B-B14F-4D97-AF65-F5344CB8AC3E}">
        <p14:creationId xmlns:p14="http://schemas.microsoft.com/office/powerpoint/2010/main" val="227312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871" y="2707082"/>
            <a:ext cx="8937705" cy="3785652"/>
          </a:xfrm>
          <a:prstGeom prst="rect">
            <a:avLst/>
          </a:prstGeom>
        </p:spPr>
        <p:txBody>
          <a:bodyPr wrap="square">
            <a:spAutoFit/>
          </a:bodyPr>
          <a:lstStyle/>
          <a:p>
            <a:pPr marL="88900"/>
            <a:r>
              <a:rPr lang="en-AU" sz="2000" dirty="0"/>
              <a:t>f) Best available information</a:t>
            </a:r>
          </a:p>
          <a:p>
            <a:pPr marL="88900"/>
            <a:r>
              <a:rPr lang="en-AU" sz="2000" dirty="0"/>
              <a:t>The inputs to risk management are based on historical and current information, as well as on future expectations. Risk management explicitly takes into account any limitations and uncertainties associated with such information and expectations. Information should be timely, clear and available to relevant stakeholders. </a:t>
            </a:r>
          </a:p>
          <a:p>
            <a:pPr marL="88900"/>
            <a:endParaRPr lang="en-AU" sz="2000" dirty="0"/>
          </a:p>
          <a:p>
            <a:pPr marL="88900"/>
            <a:r>
              <a:rPr lang="en-AU" sz="2000" dirty="0"/>
              <a:t>g) Human and cultural factors</a:t>
            </a:r>
          </a:p>
          <a:p>
            <a:pPr marL="889000" lvl="1" indent="-342900">
              <a:buFont typeface="Arial" panose="020B0604020202020204" pitchFamily="34" charset="0"/>
              <a:buChar char="•"/>
            </a:pPr>
            <a:r>
              <a:rPr lang="en-AU" sz="2000" dirty="0"/>
              <a:t>Human behaviour and culture significantly influence all aspects of risk management at each level and stage.</a:t>
            </a:r>
          </a:p>
          <a:p>
            <a:pPr marL="88900"/>
            <a:endParaRPr lang="en-AU" sz="2000" dirty="0"/>
          </a:p>
          <a:p>
            <a:pPr marL="88900"/>
            <a:r>
              <a:rPr lang="en-AU" sz="2000" dirty="0"/>
              <a:t>h) Continual improvement</a:t>
            </a:r>
          </a:p>
          <a:p>
            <a:pPr marL="889000" lvl="1" indent="-342900">
              <a:buFont typeface="Arial" panose="020B0604020202020204" pitchFamily="34" charset="0"/>
              <a:buChar char="•"/>
            </a:pPr>
            <a:r>
              <a:rPr lang="en-AU" sz="2000" dirty="0"/>
              <a:t>Risk management is continually improved through learning and experience.</a:t>
            </a:r>
          </a:p>
        </p:txBody>
      </p:sp>
      <p:pic>
        <p:nvPicPr>
          <p:cNvPr id="3" name="Picture 2">
            <a:extLst>
              <a:ext uri="{FF2B5EF4-FFF2-40B4-BE49-F238E27FC236}">
                <a16:creationId xmlns="" xmlns:a16="http://schemas.microsoft.com/office/drawing/2014/main" id="{0681F0A7-1322-4EF4-8BA8-CFFF144A9D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80368"/>
            <a:ext cx="2620841" cy="274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5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230376"/>
            <a:ext cx="8964488" cy="2308324"/>
          </a:xfrm>
          <a:prstGeom prst="rect">
            <a:avLst/>
          </a:prstGeom>
        </p:spPr>
        <p:txBody>
          <a:bodyPr wrap="square">
            <a:spAutoFit/>
          </a:bodyPr>
          <a:lstStyle/>
          <a:p>
            <a:r>
              <a:rPr lang="en-AU" sz="2400" dirty="0"/>
              <a:t>The purpose of the risk management framework is to assist the organization in integrating risk management into significant activities and functions. The effectiveness of risk management will depend on its integration into the governance of the organization, including decision-making. This requires support from stakeholders, particularly top management.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68233"/>
            <a:ext cx="3931804" cy="389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12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0"/>
            <a:ext cx="3564200" cy="346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264" y="3525010"/>
            <a:ext cx="9144000" cy="2862322"/>
          </a:xfrm>
          <a:prstGeom prst="rect">
            <a:avLst/>
          </a:prstGeom>
        </p:spPr>
        <p:txBody>
          <a:bodyPr wrap="square">
            <a:spAutoFit/>
          </a:bodyPr>
          <a:lstStyle/>
          <a:p>
            <a:pPr marL="88900"/>
            <a:r>
              <a:rPr lang="en-AU" sz="2000" dirty="0"/>
              <a:t>The risk management process should be an integral part of management and decision-making and integrated into the structure, operations and processes of the organization. It can be applied at strategic, operational, programme or project levels.</a:t>
            </a:r>
          </a:p>
          <a:p>
            <a:pPr marL="88900"/>
            <a:r>
              <a:rPr lang="en-AU" sz="2000" dirty="0"/>
              <a:t>There can be many applications of the risk management process within an organization, customized to achieve objectives and to suit the external and internal context in which they are applied.</a:t>
            </a:r>
          </a:p>
          <a:p>
            <a:pPr marL="88900"/>
            <a:r>
              <a:rPr lang="en-AU" sz="2000" dirty="0"/>
              <a:t>The dynamic and variable nature of human behaviour and culture should be considered throughout the risk management process. Although the risk management process is often presented as sequential, in practice it is iterative.</a:t>
            </a:r>
          </a:p>
        </p:txBody>
      </p:sp>
    </p:spTree>
    <p:extLst>
      <p:ext uri="{BB962C8B-B14F-4D97-AF65-F5344CB8AC3E}">
        <p14:creationId xmlns:p14="http://schemas.microsoft.com/office/powerpoint/2010/main" val="246896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38600" y="152400"/>
            <a:ext cx="4800600" cy="1143000"/>
          </a:xfrm>
        </p:spPr>
        <p:txBody>
          <a:bodyPr>
            <a:normAutofit fontScale="90000"/>
          </a:bodyPr>
          <a:lstStyle/>
          <a:p>
            <a:pPr>
              <a:defRPr/>
            </a:pPr>
            <a:r>
              <a:rPr lang="en-US" b="1" dirty="0"/>
              <a:t>Establish the Context</a:t>
            </a:r>
          </a:p>
        </p:txBody>
      </p:sp>
      <p:sp>
        <p:nvSpPr>
          <p:cNvPr id="23556" name="Content Placeholder 2"/>
          <p:cNvSpPr>
            <a:spLocks noGrp="1"/>
          </p:cNvSpPr>
          <p:nvPr>
            <p:ph idx="1"/>
          </p:nvPr>
        </p:nvSpPr>
        <p:spPr>
          <a:xfrm>
            <a:off x="251520" y="1600200"/>
            <a:ext cx="8534400" cy="4800600"/>
          </a:xfrm>
        </p:spPr>
        <p:txBody>
          <a:bodyPr>
            <a:normAutofit/>
          </a:bodyPr>
          <a:lstStyle/>
          <a:p>
            <a:pPr>
              <a:defRPr/>
            </a:pPr>
            <a:r>
              <a:rPr lang="en-US" altLang="en-US" dirty="0"/>
              <a:t>It is important to evaluate and understand the context of the organization:</a:t>
            </a:r>
          </a:p>
          <a:p>
            <a:pPr lvl="1">
              <a:defRPr/>
            </a:pPr>
            <a:r>
              <a:rPr lang="en-US" altLang="en-US" dirty="0"/>
              <a:t>Defining the external and internal parameters to be taken into account when managing risk, and setting the scope and risk criteria for the risk management policy.</a:t>
            </a:r>
          </a:p>
          <a:p>
            <a:pPr lvl="1">
              <a:defRPr/>
            </a:pPr>
            <a:r>
              <a:rPr lang="en-US" altLang="en-US" b="1" dirty="0"/>
              <a:t>Internal context </a:t>
            </a:r>
            <a:r>
              <a:rPr lang="en-US" altLang="en-US" dirty="0"/>
              <a:t>- internal environment in which the organization seeks to achieve its objectives</a:t>
            </a:r>
          </a:p>
          <a:p>
            <a:pPr lvl="1">
              <a:defRPr/>
            </a:pPr>
            <a:r>
              <a:rPr lang="en-US" altLang="en-US" b="1" dirty="0"/>
              <a:t>External context </a:t>
            </a:r>
            <a:r>
              <a:rPr lang="en-US" altLang="en-US" dirty="0"/>
              <a:t>- external environment in which the organization seeks to achieve its objectives</a:t>
            </a:r>
          </a:p>
          <a:p>
            <a:pPr lvl="1">
              <a:defRPr/>
            </a:pPr>
            <a:r>
              <a:rPr lang="en-US" altLang="en-US" b="1" dirty="0"/>
              <a:t>Risk management context </a:t>
            </a:r>
            <a:r>
              <a:rPr lang="en-US" altLang="en-US" dirty="0"/>
              <a:t>– the risk criteria and terms of reference against which the significance of a risk is evaluated</a:t>
            </a:r>
          </a:p>
        </p:txBody>
      </p:sp>
    </p:spTree>
    <p:extLst>
      <p:ext uri="{BB962C8B-B14F-4D97-AF65-F5344CB8AC3E}">
        <p14:creationId xmlns:p14="http://schemas.microsoft.com/office/powerpoint/2010/main" val="179328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25958A6E-3546-4FC6-A47F-7CCF605EEDE4}"/>
              </a:ext>
            </a:extLst>
          </p:cNvPr>
          <p:cNvGrpSpPr/>
          <p:nvPr/>
        </p:nvGrpSpPr>
        <p:grpSpPr>
          <a:xfrm>
            <a:off x="207586" y="895524"/>
            <a:ext cx="8737408" cy="5066951"/>
            <a:chOff x="141309" y="200754"/>
            <a:chExt cx="11959950" cy="6417579"/>
          </a:xfrm>
        </p:grpSpPr>
        <p:grpSp>
          <p:nvGrpSpPr>
            <p:cNvPr id="2" name="Group 1">
              <a:extLst>
                <a:ext uri="{FF2B5EF4-FFF2-40B4-BE49-F238E27FC236}">
                  <a16:creationId xmlns="" xmlns:a16="http://schemas.microsoft.com/office/drawing/2014/main" id="{28816D49-7740-4A9C-9F12-76871FA0A00E}"/>
                </a:ext>
              </a:extLst>
            </p:cNvPr>
            <p:cNvGrpSpPr/>
            <p:nvPr/>
          </p:nvGrpSpPr>
          <p:grpSpPr>
            <a:xfrm>
              <a:off x="2979490" y="200754"/>
              <a:ext cx="6233019" cy="6417579"/>
              <a:chOff x="5187462" y="259963"/>
              <a:chExt cx="6233019" cy="6417579"/>
            </a:xfrm>
          </p:grpSpPr>
          <p:sp>
            <p:nvSpPr>
              <p:cNvPr id="3" name="Oval 2">
                <a:extLst>
                  <a:ext uri="{FF2B5EF4-FFF2-40B4-BE49-F238E27FC236}">
                    <a16:creationId xmlns="" xmlns:a16="http://schemas.microsoft.com/office/drawing/2014/main" id="{5586281F-02D5-463D-9248-1A3CC10C40FC}"/>
                  </a:ext>
                </a:extLst>
              </p:cNvPr>
              <p:cNvSpPr/>
              <p:nvPr/>
            </p:nvSpPr>
            <p:spPr>
              <a:xfrm>
                <a:off x="5187462" y="259963"/>
                <a:ext cx="6233019" cy="6417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AU" sz="1200"/>
              </a:p>
            </p:txBody>
          </p:sp>
          <p:sp>
            <p:nvSpPr>
              <p:cNvPr id="4" name="Arrow: Pentagon 3">
                <a:extLst>
                  <a:ext uri="{FF2B5EF4-FFF2-40B4-BE49-F238E27FC236}">
                    <a16:creationId xmlns="" xmlns:a16="http://schemas.microsoft.com/office/drawing/2014/main" id="{931A15FF-FEA1-45A5-B929-853C9B0524D0}"/>
                  </a:ext>
                </a:extLst>
              </p:cNvPr>
              <p:cNvSpPr/>
              <p:nvPr/>
            </p:nvSpPr>
            <p:spPr>
              <a:xfrm>
                <a:off x="6190499" y="1153473"/>
                <a:ext cx="671119" cy="4341222"/>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rPr>
                  <a:t>Communication &amp; Consultation</a:t>
                </a:r>
              </a:p>
            </p:txBody>
          </p:sp>
          <p:sp>
            <p:nvSpPr>
              <p:cNvPr id="5" name="Arrow: Pentagon 4">
                <a:extLst>
                  <a:ext uri="{FF2B5EF4-FFF2-40B4-BE49-F238E27FC236}">
                    <a16:creationId xmlns="" xmlns:a16="http://schemas.microsoft.com/office/drawing/2014/main" id="{6B57265A-545D-4234-87DE-D8DCDB858A0B}"/>
                  </a:ext>
                </a:extLst>
              </p:cNvPr>
              <p:cNvSpPr/>
              <p:nvPr/>
            </p:nvSpPr>
            <p:spPr>
              <a:xfrm rot="10800000">
                <a:off x="9814826" y="1167146"/>
                <a:ext cx="671119" cy="4285601"/>
              </a:xfrm>
              <a:prstGeom prst="homePlate">
                <a:avLst>
                  <a:gd name="adj" fmla="val 525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rPr>
                  <a:t>Monitoring &amp; Review</a:t>
                </a:r>
              </a:p>
            </p:txBody>
          </p:sp>
          <p:sp>
            <p:nvSpPr>
              <p:cNvPr id="6" name="Rectangle 5">
                <a:extLst>
                  <a:ext uri="{FF2B5EF4-FFF2-40B4-BE49-F238E27FC236}">
                    <a16:creationId xmlns="" xmlns:a16="http://schemas.microsoft.com/office/drawing/2014/main" id="{552339CC-E656-471C-BF29-2D0234657534}"/>
                  </a:ext>
                </a:extLst>
              </p:cNvPr>
              <p:cNvSpPr/>
              <p:nvPr/>
            </p:nvSpPr>
            <p:spPr>
              <a:xfrm>
                <a:off x="7116683" y="1150369"/>
                <a:ext cx="2443082" cy="562062"/>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Scope, Context, Criteria</a:t>
                </a:r>
                <a:endParaRPr lang="en-AU" sz="1200" dirty="0">
                  <a:solidFill>
                    <a:schemeClr val="tx1"/>
                  </a:solidFill>
                </a:endParaRPr>
              </a:p>
            </p:txBody>
          </p:sp>
          <p:sp>
            <p:nvSpPr>
              <p:cNvPr id="7" name="Rectangle 6">
                <a:extLst>
                  <a:ext uri="{FF2B5EF4-FFF2-40B4-BE49-F238E27FC236}">
                    <a16:creationId xmlns="" xmlns:a16="http://schemas.microsoft.com/office/drawing/2014/main" id="{96F4D59C-0D09-4F7A-8148-0A773FC37835}"/>
                  </a:ext>
                </a:extLst>
              </p:cNvPr>
              <p:cNvSpPr/>
              <p:nvPr/>
            </p:nvSpPr>
            <p:spPr>
              <a:xfrm>
                <a:off x="7116682" y="1870151"/>
                <a:ext cx="2467308" cy="3107259"/>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8" name="Rectangle 7">
                <a:extLst>
                  <a:ext uri="{FF2B5EF4-FFF2-40B4-BE49-F238E27FC236}">
                    <a16:creationId xmlns="" xmlns:a16="http://schemas.microsoft.com/office/drawing/2014/main" id="{4F49B424-B627-4225-901B-52CE44F9049C}"/>
                  </a:ext>
                </a:extLst>
              </p:cNvPr>
              <p:cNvSpPr/>
              <p:nvPr/>
            </p:nvSpPr>
            <p:spPr>
              <a:xfrm>
                <a:off x="7101034" y="5108656"/>
                <a:ext cx="2482955" cy="562062"/>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Treatment</a:t>
                </a:r>
              </a:p>
            </p:txBody>
          </p:sp>
          <p:grpSp>
            <p:nvGrpSpPr>
              <p:cNvPr id="9" name="Group 8">
                <a:extLst>
                  <a:ext uri="{FF2B5EF4-FFF2-40B4-BE49-F238E27FC236}">
                    <a16:creationId xmlns="" xmlns:a16="http://schemas.microsoft.com/office/drawing/2014/main" id="{6994E1A5-6064-4515-BB2F-C5360E063FB7}"/>
                  </a:ext>
                </a:extLst>
              </p:cNvPr>
              <p:cNvGrpSpPr/>
              <p:nvPr/>
            </p:nvGrpSpPr>
            <p:grpSpPr>
              <a:xfrm>
                <a:off x="7298881" y="2165131"/>
                <a:ext cx="2052220" cy="2768020"/>
                <a:chOff x="9708866" y="1734074"/>
                <a:chExt cx="2052220" cy="2341499"/>
              </a:xfrm>
            </p:grpSpPr>
            <p:sp>
              <p:nvSpPr>
                <p:cNvPr id="16" name="Freeform: Shape 15">
                  <a:extLst>
                    <a:ext uri="{FF2B5EF4-FFF2-40B4-BE49-F238E27FC236}">
                      <a16:creationId xmlns="" xmlns:a16="http://schemas.microsoft.com/office/drawing/2014/main" id="{5FED8DC5-13DF-4D5F-8210-8F468B58C35E}"/>
                    </a:ext>
                  </a:extLst>
                </p:cNvPr>
                <p:cNvSpPr/>
                <p:nvPr/>
              </p:nvSpPr>
              <p:spPr>
                <a:xfrm>
                  <a:off x="9708866" y="1734074"/>
                  <a:ext cx="2052220" cy="821255"/>
                </a:xfrm>
                <a:custGeom>
                  <a:avLst/>
                  <a:gdLst>
                    <a:gd name="connsiteX0" fmla="*/ 0 w 1471448"/>
                    <a:gd name="connsiteY0" fmla="*/ 10511 h 966952"/>
                    <a:gd name="connsiteX1" fmla="*/ 714703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0 w 1471448"/>
                    <a:gd name="connsiteY0" fmla="*/ 10511 h 966952"/>
                    <a:gd name="connsiteX1" fmla="*/ 743985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9203 w 1429407"/>
                    <a:gd name="connsiteY0" fmla="*/ 10511 h 966952"/>
                    <a:gd name="connsiteX1" fmla="*/ 701944 w 1429407"/>
                    <a:gd name="connsiteY1" fmla="*/ 294290 h 966952"/>
                    <a:gd name="connsiteX2" fmla="*/ 1418897 w 1429407"/>
                    <a:gd name="connsiteY2" fmla="*/ 0 h 966952"/>
                    <a:gd name="connsiteX3" fmla="*/ 1429407 w 1429407"/>
                    <a:gd name="connsiteY3" fmla="*/ 704194 h 966952"/>
                    <a:gd name="connsiteX4" fmla="*/ 704193 w 1429407"/>
                    <a:gd name="connsiteY4" fmla="*/ 966952 h 966952"/>
                    <a:gd name="connsiteX5" fmla="*/ 0 w 1429407"/>
                    <a:gd name="connsiteY5" fmla="*/ 704194 h 966952"/>
                    <a:gd name="connsiteX6" fmla="*/ 9203 w 1429407"/>
                    <a:gd name="connsiteY6" fmla="*/ 10511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407" h="966952">
                      <a:moveTo>
                        <a:pt x="9203" y="10511"/>
                      </a:moveTo>
                      <a:lnTo>
                        <a:pt x="701944" y="294290"/>
                      </a:lnTo>
                      <a:lnTo>
                        <a:pt x="1418897" y="0"/>
                      </a:lnTo>
                      <a:lnTo>
                        <a:pt x="1429407" y="704194"/>
                      </a:lnTo>
                      <a:lnTo>
                        <a:pt x="704193" y="966952"/>
                      </a:lnTo>
                      <a:lnTo>
                        <a:pt x="0" y="704194"/>
                      </a:lnTo>
                      <a:lnTo>
                        <a:pt x="9203" y="1051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Identification</a:t>
                  </a:r>
                  <a:endParaRPr lang="en-AU" sz="1200" dirty="0"/>
                </a:p>
              </p:txBody>
            </p:sp>
            <p:sp>
              <p:nvSpPr>
                <p:cNvPr id="17" name="Freeform: Shape 16">
                  <a:extLst>
                    <a:ext uri="{FF2B5EF4-FFF2-40B4-BE49-F238E27FC236}">
                      <a16:creationId xmlns="" xmlns:a16="http://schemas.microsoft.com/office/drawing/2014/main" id="{D76FA998-AF39-43CF-83EA-885F22BE45DC}"/>
                    </a:ext>
                  </a:extLst>
                </p:cNvPr>
                <p:cNvSpPr/>
                <p:nvPr/>
              </p:nvSpPr>
              <p:spPr>
                <a:xfrm>
                  <a:off x="9708866" y="2494196"/>
                  <a:ext cx="2052220" cy="821255"/>
                </a:xfrm>
                <a:custGeom>
                  <a:avLst/>
                  <a:gdLst>
                    <a:gd name="connsiteX0" fmla="*/ 0 w 1471448"/>
                    <a:gd name="connsiteY0" fmla="*/ 10511 h 966952"/>
                    <a:gd name="connsiteX1" fmla="*/ 714703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0 w 1471448"/>
                    <a:gd name="connsiteY0" fmla="*/ 10511 h 966952"/>
                    <a:gd name="connsiteX1" fmla="*/ 743985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9203 w 1429407"/>
                    <a:gd name="connsiteY0" fmla="*/ 10511 h 966952"/>
                    <a:gd name="connsiteX1" fmla="*/ 701944 w 1429407"/>
                    <a:gd name="connsiteY1" fmla="*/ 294290 h 966952"/>
                    <a:gd name="connsiteX2" fmla="*/ 1418897 w 1429407"/>
                    <a:gd name="connsiteY2" fmla="*/ 0 h 966952"/>
                    <a:gd name="connsiteX3" fmla="*/ 1429407 w 1429407"/>
                    <a:gd name="connsiteY3" fmla="*/ 704194 h 966952"/>
                    <a:gd name="connsiteX4" fmla="*/ 704193 w 1429407"/>
                    <a:gd name="connsiteY4" fmla="*/ 966952 h 966952"/>
                    <a:gd name="connsiteX5" fmla="*/ 0 w 1429407"/>
                    <a:gd name="connsiteY5" fmla="*/ 704194 h 966952"/>
                    <a:gd name="connsiteX6" fmla="*/ 9203 w 1429407"/>
                    <a:gd name="connsiteY6" fmla="*/ 10511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407" h="966952">
                      <a:moveTo>
                        <a:pt x="9203" y="10511"/>
                      </a:moveTo>
                      <a:lnTo>
                        <a:pt x="701944" y="294290"/>
                      </a:lnTo>
                      <a:lnTo>
                        <a:pt x="1418897" y="0"/>
                      </a:lnTo>
                      <a:lnTo>
                        <a:pt x="1429407" y="704194"/>
                      </a:lnTo>
                      <a:lnTo>
                        <a:pt x="704193" y="966952"/>
                      </a:lnTo>
                      <a:lnTo>
                        <a:pt x="0" y="704194"/>
                      </a:lnTo>
                      <a:lnTo>
                        <a:pt x="9203" y="1051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Analysis</a:t>
                  </a:r>
                </a:p>
              </p:txBody>
            </p:sp>
            <p:sp>
              <p:nvSpPr>
                <p:cNvPr id="18" name="Freeform: Shape 17">
                  <a:extLst>
                    <a:ext uri="{FF2B5EF4-FFF2-40B4-BE49-F238E27FC236}">
                      <a16:creationId xmlns="" xmlns:a16="http://schemas.microsoft.com/office/drawing/2014/main" id="{FD11961E-F81A-4C8D-AC29-40245BAD771E}"/>
                    </a:ext>
                  </a:extLst>
                </p:cNvPr>
                <p:cNvSpPr/>
                <p:nvPr/>
              </p:nvSpPr>
              <p:spPr>
                <a:xfrm>
                  <a:off x="9708866" y="3254318"/>
                  <a:ext cx="2052220" cy="821255"/>
                </a:xfrm>
                <a:custGeom>
                  <a:avLst/>
                  <a:gdLst>
                    <a:gd name="connsiteX0" fmla="*/ 0 w 1471448"/>
                    <a:gd name="connsiteY0" fmla="*/ 10511 h 966952"/>
                    <a:gd name="connsiteX1" fmla="*/ 714703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0 w 1471448"/>
                    <a:gd name="connsiteY0" fmla="*/ 10511 h 966952"/>
                    <a:gd name="connsiteX1" fmla="*/ 743985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9203 w 1429407"/>
                    <a:gd name="connsiteY0" fmla="*/ 10511 h 966952"/>
                    <a:gd name="connsiteX1" fmla="*/ 701944 w 1429407"/>
                    <a:gd name="connsiteY1" fmla="*/ 294290 h 966952"/>
                    <a:gd name="connsiteX2" fmla="*/ 1418897 w 1429407"/>
                    <a:gd name="connsiteY2" fmla="*/ 0 h 966952"/>
                    <a:gd name="connsiteX3" fmla="*/ 1429407 w 1429407"/>
                    <a:gd name="connsiteY3" fmla="*/ 704194 h 966952"/>
                    <a:gd name="connsiteX4" fmla="*/ 704193 w 1429407"/>
                    <a:gd name="connsiteY4" fmla="*/ 966952 h 966952"/>
                    <a:gd name="connsiteX5" fmla="*/ 0 w 1429407"/>
                    <a:gd name="connsiteY5" fmla="*/ 704194 h 966952"/>
                    <a:gd name="connsiteX6" fmla="*/ 9203 w 1429407"/>
                    <a:gd name="connsiteY6" fmla="*/ 10511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407" h="966952">
                      <a:moveTo>
                        <a:pt x="9203" y="10511"/>
                      </a:moveTo>
                      <a:lnTo>
                        <a:pt x="701944" y="294290"/>
                      </a:lnTo>
                      <a:lnTo>
                        <a:pt x="1418897" y="0"/>
                      </a:lnTo>
                      <a:lnTo>
                        <a:pt x="1429407" y="704194"/>
                      </a:lnTo>
                      <a:lnTo>
                        <a:pt x="704193" y="966952"/>
                      </a:lnTo>
                      <a:lnTo>
                        <a:pt x="0" y="704194"/>
                      </a:lnTo>
                      <a:lnTo>
                        <a:pt x="9203" y="1051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Risk Evaluation</a:t>
                  </a:r>
                  <a:endParaRPr lang="en-AU" sz="1200" dirty="0">
                    <a:solidFill>
                      <a:schemeClr val="tx1"/>
                    </a:solidFill>
                  </a:endParaRPr>
                </a:p>
              </p:txBody>
            </p:sp>
          </p:grpSp>
          <p:sp>
            <p:nvSpPr>
              <p:cNvPr id="10" name="Rectangle 9">
                <a:extLst>
                  <a:ext uri="{FF2B5EF4-FFF2-40B4-BE49-F238E27FC236}">
                    <a16:creationId xmlns="" xmlns:a16="http://schemas.microsoft.com/office/drawing/2014/main" id="{E4C88E45-91A3-4EF5-9087-5BFEF4B78CC4}"/>
                  </a:ext>
                </a:extLst>
              </p:cNvPr>
              <p:cNvSpPr/>
              <p:nvPr/>
            </p:nvSpPr>
            <p:spPr>
              <a:xfrm>
                <a:off x="6705580" y="5803758"/>
                <a:ext cx="3268717" cy="370371"/>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Recording &amp; Reporting</a:t>
                </a:r>
              </a:p>
            </p:txBody>
          </p:sp>
          <p:sp>
            <p:nvSpPr>
              <p:cNvPr id="11" name="Arrow: Pentagon 10">
                <a:extLst>
                  <a:ext uri="{FF2B5EF4-FFF2-40B4-BE49-F238E27FC236}">
                    <a16:creationId xmlns="" xmlns:a16="http://schemas.microsoft.com/office/drawing/2014/main" id="{E5DA720C-4726-4BAD-8F13-B2290D50E1DC}"/>
                  </a:ext>
                </a:extLst>
              </p:cNvPr>
              <p:cNvSpPr/>
              <p:nvPr/>
            </p:nvSpPr>
            <p:spPr>
              <a:xfrm rot="17682318">
                <a:off x="5133347" y="1788724"/>
                <a:ext cx="935420" cy="410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2" name="Arrow: Pentagon 11">
                <a:extLst>
                  <a:ext uri="{FF2B5EF4-FFF2-40B4-BE49-F238E27FC236}">
                    <a16:creationId xmlns="" xmlns:a16="http://schemas.microsoft.com/office/drawing/2014/main" id="{22FB37CD-04A2-4F05-9C25-54ED2E20F325}"/>
                  </a:ext>
                </a:extLst>
              </p:cNvPr>
              <p:cNvSpPr/>
              <p:nvPr/>
            </p:nvSpPr>
            <p:spPr>
              <a:xfrm rot="14712252">
                <a:off x="4998014" y="4515651"/>
                <a:ext cx="935420" cy="410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3" name="Arrow: Pentagon 12">
                <a:extLst>
                  <a:ext uri="{FF2B5EF4-FFF2-40B4-BE49-F238E27FC236}">
                    <a16:creationId xmlns="" xmlns:a16="http://schemas.microsoft.com/office/drawing/2014/main" id="{D8D41DA3-48BB-4B93-986A-3F19A6644436}"/>
                  </a:ext>
                </a:extLst>
              </p:cNvPr>
              <p:cNvSpPr/>
              <p:nvPr/>
            </p:nvSpPr>
            <p:spPr>
              <a:xfrm rot="3923554">
                <a:off x="10653889" y="1916430"/>
                <a:ext cx="935420" cy="381674"/>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4" name="Arrow: Pentagon 13">
                <a:extLst>
                  <a:ext uri="{FF2B5EF4-FFF2-40B4-BE49-F238E27FC236}">
                    <a16:creationId xmlns="" xmlns:a16="http://schemas.microsoft.com/office/drawing/2014/main" id="{4D9BA4E3-3434-4398-8FB8-E8AAA6BAF9CD}"/>
                  </a:ext>
                </a:extLst>
              </p:cNvPr>
              <p:cNvSpPr/>
              <p:nvPr/>
            </p:nvSpPr>
            <p:spPr>
              <a:xfrm rot="6629536">
                <a:off x="10629247" y="4674538"/>
                <a:ext cx="935420" cy="410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5" name="TextBox 14">
                <a:extLst>
                  <a:ext uri="{FF2B5EF4-FFF2-40B4-BE49-F238E27FC236}">
                    <a16:creationId xmlns="" xmlns:a16="http://schemas.microsoft.com/office/drawing/2014/main" id="{8C8BF24D-AA53-4647-BAF4-0704CB651910}"/>
                  </a:ext>
                </a:extLst>
              </p:cNvPr>
              <p:cNvSpPr txBox="1"/>
              <p:nvPr/>
            </p:nvSpPr>
            <p:spPr>
              <a:xfrm>
                <a:off x="7447263" y="1889289"/>
                <a:ext cx="1657343" cy="341819"/>
              </a:xfrm>
              <a:prstGeom prst="rect">
                <a:avLst/>
              </a:prstGeom>
              <a:noFill/>
            </p:spPr>
            <p:txBody>
              <a:bodyPr wrap="none" rtlCol="0">
                <a:spAutoFit/>
              </a:bodyPr>
              <a:lstStyle/>
              <a:p>
                <a:r>
                  <a:rPr lang="en-AU" sz="1200" dirty="0"/>
                  <a:t>Risk Assessment</a:t>
                </a:r>
              </a:p>
            </p:txBody>
          </p:sp>
        </p:grpSp>
        <p:sp>
          <p:nvSpPr>
            <p:cNvPr id="19" name="TextBox 18">
              <a:extLst>
                <a:ext uri="{FF2B5EF4-FFF2-40B4-BE49-F238E27FC236}">
                  <a16:creationId xmlns="" xmlns:a16="http://schemas.microsoft.com/office/drawing/2014/main" id="{97450D37-6B02-41B3-9696-54B9BE13E7DD}"/>
                </a:ext>
              </a:extLst>
            </p:cNvPr>
            <p:cNvSpPr txBox="1"/>
            <p:nvPr/>
          </p:nvSpPr>
          <p:spPr>
            <a:xfrm>
              <a:off x="141309" y="2152890"/>
              <a:ext cx="2654655" cy="2796933"/>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AU" sz="1100" b="1" dirty="0"/>
                <a:t>Communication &amp; Consultation</a:t>
              </a:r>
            </a:p>
            <a:p>
              <a:pPr marL="285750" indent="-285750">
                <a:buFont typeface="Arial" panose="020B0604020202020204" pitchFamily="34" charset="0"/>
                <a:buChar char="•"/>
              </a:pPr>
              <a:r>
                <a:rPr lang="en-AU" sz="1050" dirty="0"/>
                <a:t>Communications Strategy</a:t>
              </a:r>
            </a:p>
            <a:p>
              <a:pPr marL="285750" indent="-285750">
                <a:buFont typeface="Arial" panose="020B0604020202020204" pitchFamily="34" charset="0"/>
                <a:buChar char="•"/>
              </a:pPr>
              <a:r>
                <a:rPr lang="en-AU" sz="1050" dirty="0"/>
                <a:t>Client and Stakeholder requirements</a:t>
              </a:r>
            </a:p>
            <a:p>
              <a:pPr marL="285750" indent="-285750">
                <a:buFont typeface="Arial" panose="020B0604020202020204" pitchFamily="34" charset="0"/>
                <a:buChar char="•"/>
              </a:pPr>
              <a:r>
                <a:rPr lang="en-AU" sz="1050" dirty="0"/>
                <a:t>Privacy</a:t>
              </a:r>
            </a:p>
            <a:p>
              <a:pPr marL="285750" indent="-285750">
                <a:buFont typeface="Arial" panose="020B0604020202020204" pitchFamily="34" charset="0"/>
                <a:buChar char="•"/>
              </a:pPr>
              <a:r>
                <a:rPr lang="en-AU" sz="1050" dirty="0"/>
                <a:t>Confidentiality</a:t>
              </a:r>
            </a:p>
            <a:p>
              <a:pPr marL="285750" indent="-285750">
                <a:buFont typeface="Arial" panose="020B0604020202020204" pitchFamily="34" charset="0"/>
                <a:buChar char="•"/>
              </a:pPr>
              <a:r>
                <a:rPr lang="en-AU" sz="1050" dirty="0"/>
                <a:t>Consent </a:t>
              </a:r>
            </a:p>
            <a:p>
              <a:pPr marL="285750" indent="-285750">
                <a:buFont typeface="Arial" panose="020B0604020202020204" pitchFamily="34" charset="0"/>
                <a:buChar char="•"/>
              </a:pPr>
              <a:r>
                <a:rPr lang="en-AU" sz="1050" dirty="0"/>
                <a:t>Sources of validation</a:t>
              </a:r>
            </a:p>
            <a:p>
              <a:pPr marL="285750" indent="-285750">
                <a:buFont typeface="Arial" panose="020B0604020202020204" pitchFamily="34" charset="0"/>
                <a:buChar char="•"/>
              </a:pPr>
              <a:r>
                <a:rPr lang="en-AU" sz="1050" dirty="0"/>
                <a:t>Process guidance </a:t>
              </a:r>
            </a:p>
            <a:p>
              <a:pPr marL="285750" indent="-285750">
                <a:buFont typeface="Arial" panose="020B0604020202020204" pitchFamily="34" charset="0"/>
                <a:buChar char="•"/>
              </a:pPr>
              <a:r>
                <a:rPr lang="en-AU" sz="1050" dirty="0"/>
                <a:t>Roles </a:t>
              </a:r>
            </a:p>
            <a:p>
              <a:pPr marL="285750" indent="-285750">
                <a:buFont typeface="Arial" panose="020B0604020202020204" pitchFamily="34" charset="0"/>
                <a:buChar char="•"/>
              </a:pPr>
              <a:r>
                <a:rPr lang="en-AU" sz="1050" dirty="0"/>
                <a:t>Information access and use</a:t>
              </a:r>
            </a:p>
          </p:txBody>
        </p:sp>
        <p:sp>
          <p:nvSpPr>
            <p:cNvPr id="20" name="Arrow: Left-Right 19">
              <a:extLst>
                <a:ext uri="{FF2B5EF4-FFF2-40B4-BE49-F238E27FC236}">
                  <a16:creationId xmlns="" xmlns:a16="http://schemas.microsoft.com/office/drawing/2014/main" id="{B4A7D459-1C9F-4206-A67C-795C95AD8E94}"/>
                </a:ext>
              </a:extLst>
            </p:cNvPr>
            <p:cNvSpPr/>
            <p:nvPr/>
          </p:nvSpPr>
          <p:spPr>
            <a:xfrm>
              <a:off x="2784218" y="3047393"/>
              <a:ext cx="1198310" cy="401339"/>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1" name="Arrow: Left-Right 20">
              <a:extLst>
                <a:ext uri="{FF2B5EF4-FFF2-40B4-BE49-F238E27FC236}">
                  <a16:creationId xmlns="" xmlns:a16="http://schemas.microsoft.com/office/drawing/2014/main" id="{DBD94D1A-90FE-4C37-9BB8-74B03E9835F1}"/>
                </a:ext>
              </a:extLst>
            </p:cNvPr>
            <p:cNvSpPr/>
            <p:nvPr/>
          </p:nvSpPr>
          <p:spPr>
            <a:xfrm>
              <a:off x="8277973" y="3120132"/>
              <a:ext cx="1368073" cy="401339"/>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2" name="TextBox 21">
              <a:extLst>
                <a:ext uri="{FF2B5EF4-FFF2-40B4-BE49-F238E27FC236}">
                  <a16:creationId xmlns="" xmlns:a16="http://schemas.microsoft.com/office/drawing/2014/main" id="{B59CF690-BD4F-4CB4-B02C-C42DB34E1AA0}"/>
                </a:ext>
              </a:extLst>
            </p:cNvPr>
            <p:cNvSpPr txBox="1"/>
            <p:nvPr/>
          </p:nvSpPr>
          <p:spPr>
            <a:xfrm>
              <a:off x="9678474" y="2656685"/>
              <a:ext cx="2422785" cy="1880864"/>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AU" sz="1050" b="1" dirty="0"/>
                <a:t>Monitoring &amp; Review</a:t>
              </a:r>
            </a:p>
            <a:p>
              <a:pPr marL="285750" indent="-285750">
                <a:buFont typeface="Arial" panose="020B0604020202020204" pitchFamily="34" charset="0"/>
                <a:buChar char="•"/>
              </a:pPr>
              <a:r>
                <a:rPr lang="en-AU" sz="1000" dirty="0"/>
                <a:t>Accountability </a:t>
              </a:r>
            </a:p>
            <a:p>
              <a:pPr marL="285750" indent="-285750">
                <a:buFont typeface="Arial" panose="020B0604020202020204" pitchFamily="34" charset="0"/>
                <a:buChar char="•"/>
              </a:pPr>
              <a:r>
                <a:rPr lang="en-AU" sz="1000" dirty="0"/>
                <a:t>Responsibility</a:t>
              </a:r>
            </a:p>
            <a:p>
              <a:pPr marL="285750" indent="-285750">
                <a:buFont typeface="Arial" panose="020B0604020202020204" pitchFamily="34" charset="0"/>
                <a:buChar char="•"/>
              </a:pPr>
              <a:r>
                <a:rPr lang="en-AU" sz="1000" dirty="0"/>
                <a:t>Consistency</a:t>
              </a:r>
            </a:p>
            <a:p>
              <a:pPr marL="285750" indent="-285750">
                <a:buFont typeface="Arial" panose="020B0604020202020204" pitchFamily="34" charset="0"/>
                <a:buChar char="•"/>
              </a:pPr>
              <a:r>
                <a:rPr lang="en-AU" sz="1000" dirty="0"/>
                <a:t>Probity</a:t>
              </a:r>
            </a:p>
            <a:p>
              <a:pPr marL="285750" indent="-285750">
                <a:buFont typeface="Arial" panose="020B0604020202020204" pitchFamily="34" charset="0"/>
                <a:buChar char="•"/>
              </a:pPr>
              <a:r>
                <a:rPr lang="en-AU" sz="1000" dirty="0"/>
                <a:t>Audit</a:t>
              </a:r>
            </a:p>
            <a:p>
              <a:pPr marL="285750" indent="-285750">
                <a:buFont typeface="Arial" panose="020B0604020202020204" pitchFamily="34" charset="0"/>
                <a:buChar char="•"/>
              </a:pPr>
              <a:r>
                <a:rPr lang="en-AU" sz="1000" dirty="0"/>
                <a:t>Assurance</a:t>
              </a:r>
            </a:p>
            <a:p>
              <a:pPr marL="285750" indent="-285750">
                <a:buFont typeface="Arial" panose="020B0604020202020204" pitchFamily="34" charset="0"/>
                <a:buChar char="•"/>
              </a:pPr>
              <a:r>
                <a:rPr lang="en-AU" sz="1000" dirty="0"/>
                <a:t>Policy and process review</a:t>
              </a:r>
            </a:p>
          </p:txBody>
        </p:sp>
        <p:sp>
          <p:nvSpPr>
            <p:cNvPr id="23" name="TextBox 22">
              <a:extLst>
                <a:ext uri="{FF2B5EF4-FFF2-40B4-BE49-F238E27FC236}">
                  <a16:creationId xmlns="" xmlns:a16="http://schemas.microsoft.com/office/drawing/2014/main" id="{2E779336-F3FB-4085-9C4A-0E3E3EBD2F04}"/>
                </a:ext>
              </a:extLst>
            </p:cNvPr>
            <p:cNvSpPr txBox="1"/>
            <p:nvPr/>
          </p:nvSpPr>
          <p:spPr>
            <a:xfrm>
              <a:off x="202399" y="5297654"/>
              <a:ext cx="2699336" cy="1149958"/>
            </a:xfrm>
            <a:prstGeom prst="rect">
              <a:avLst/>
            </a:prstGeom>
            <a:solidFill>
              <a:schemeClr val="accent1">
                <a:lumMod val="20000"/>
                <a:lumOff val="80000"/>
              </a:schemeClr>
            </a:solidFill>
            <a:ln>
              <a:solidFill>
                <a:schemeClr val="accent1"/>
              </a:solidFill>
            </a:ln>
          </p:spPr>
          <p:txBody>
            <a:bodyPr wrap="none" rtlCol="0">
              <a:spAutoFit/>
            </a:bodyPr>
            <a:lstStyle/>
            <a:p>
              <a:pPr algn="ctr"/>
              <a:r>
                <a:rPr lang="en-AU" sz="1100" b="1" dirty="0"/>
                <a:t>Recording &amp; Reporting</a:t>
              </a:r>
            </a:p>
            <a:p>
              <a:pPr marL="171450" indent="-171450">
                <a:buFont typeface="Arial" panose="020B0604020202020204" pitchFamily="34" charset="0"/>
                <a:buChar char="•"/>
              </a:pPr>
              <a:r>
                <a:rPr lang="en-AU" sz="1050" dirty="0"/>
                <a:t>Records Policy</a:t>
              </a:r>
            </a:p>
            <a:p>
              <a:pPr marL="171450" indent="-171450">
                <a:buFont typeface="Arial" panose="020B0604020202020204" pitchFamily="34" charset="0"/>
                <a:buChar char="•"/>
              </a:pPr>
              <a:r>
                <a:rPr lang="en-AU" sz="1050" dirty="0"/>
                <a:t>Records management system</a:t>
              </a:r>
            </a:p>
            <a:p>
              <a:pPr marL="171450" indent="-171450">
                <a:buFont typeface="Arial" panose="020B0604020202020204" pitchFamily="34" charset="0"/>
                <a:buChar char="•"/>
              </a:pPr>
              <a:r>
                <a:rPr lang="en-AU" sz="1050" dirty="0"/>
                <a:t>Access to documentation</a:t>
              </a:r>
            </a:p>
            <a:p>
              <a:pPr marL="171450" indent="-171450">
                <a:buFont typeface="Arial" panose="020B0604020202020204" pitchFamily="34" charset="0"/>
                <a:buChar char="•"/>
              </a:pPr>
              <a:r>
                <a:rPr lang="en-AU" sz="1050" dirty="0"/>
                <a:t>Reporting Channels</a:t>
              </a:r>
            </a:p>
          </p:txBody>
        </p:sp>
        <p:sp>
          <p:nvSpPr>
            <p:cNvPr id="24" name="Arrow: Left-Right 23">
              <a:extLst>
                <a:ext uri="{FF2B5EF4-FFF2-40B4-BE49-F238E27FC236}">
                  <a16:creationId xmlns="" xmlns:a16="http://schemas.microsoft.com/office/drawing/2014/main" id="{6DD0DA02-E0AB-4E0A-9D6E-298151243E42}"/>
                </a:ext>
              </a:extLst>
            </p:cNvPr>
            <p:cNvSpPr/>
            <p:nvPr/>
          </p:nvSpPr>
          <p:spPr>
            <a:xfrm>
              <a:off x="2933841" y="5773465"/>
              <a:ext cx="1494387" cy="401339"/>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grpSp>
      <p:sp>
        <p:nvSpPr>
          <p:cNvPr id="26" name="TextBox 25">
            <a:extLst>
              <a:ext uri="{FF2B5EF4-FFF2-40B4-BE49-F238E27FC236}">
                <a16:creationId xmlns="" xmlns:a16="http://schemas.microsoft.com/office/drawing/2014/main" id="{B37FA136-0368-4C07-B70F-313A3610EC38}"/>
              </a:ext>
            </a:extLst>
          </p:cNvPr>
          <p:cNvSpPr txBox="1"/>
          <p:nvPr/>
        </p:nvSpPr>
        <p:spPr>
          <a:xfrm>
            <a:off x="488191" y="215396"/>
            <a:ext cx="5657831" cy="369332"/>
          </a:xfrm>
          <a:prstGeom prst="rect">
            <a:avLst/>
          </a:prstGeom>
          <a:noFill/>
        </p:spPr>
        <p:txBody>
          <a:bodyPr wrap="none" rtlCol="0">
            <a:spAutoFit/>
          </a:bodyPr>
          <a:lstStyle/>
          <a:p>
            <a:r>
              <a:rPr lang="en-AU" dirty="0"/>
              <a:t>Security Risk Management Process Management Elements</a:t>
            </a:r>
          </a:p>
        </p:txBody>
      </p:sp>
      <p:sp>
        <p:nvSpPr>
          <p:cNvPr id="27" name="TextBox 26">
            <a:extLst>
              <a:ext uri="{FF2B5EF4-FFF2-40B4-BE49-F238E27FC236}">
                <a16:creationId xmlns="" xmlns:a16="http://schemas.microsoft.com/office/drawing/2014/main" id="{C42A56A6-0EC5-48AF-96A3-2905452A9A32}"/>
              </a:ext>
            </a:extLst>
          </p:cNvPr>
          <p:cNvSpPr txBox="1"/>
          <p:nvPr/>
        </p:nvSpPr>
        <p:spPr>
          <a:xfrm>
            <a:off x="147778" y="582423"/>
            <a:ext cx="2182037" cy="1754326"/>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AU" sz="900" b="1" dirty="0"/>
              <a:t>SCOPE</a:t>
            </a:r>
          </a:p>
          <a:p>
            <a:pPr marL="171450" indent="-171450">
              <a:buFont typeface="Arial" panose="020B0604020202020204" pitchFamily="34" charset="0"/>
              <a:buChar char="•"/>
            </a:pPr>
            <a:r>
              <a:rPr lang="en-AU" sz="900" dirty="0"/>
              <a:t>Security program to achieve Organisational Objectives</a:t>
            </a:r>
          </a:p>
          <a:p>
            <a:pPr marL="171450" indent="-171450">
              <a:buFont typeface="Arial" panose="020B0604020202020204" pitchFamily="34" charset="0"/>
              <a:buChar char="•"/>
            </a:pPr>
            <a:r>
              <a:rPr lang="en-AU" sz="900" dirty="0"/>
              <a:t>Governance, policy and processes</a:t>
            </a:r>
          </a:p>
          <a:p>
            <a:pPr algn="ctr"/>
            <a:r>
              <a:rPr lang="en-AU" sz="900" b="1" dirty="0"/>
              <a:t>CONTEXT</a:t>
            </a:r>
          </a:p>
          <a:p>
            <a:pPr marL="171450" indent="-171450">
              <a:buFont typeface="Arial" panose="020B0604020202020204" pitchFamily="34" charset="0"/>
              <a:buChar char="•"/>
            </a:pPr>
            <a:r>
              <a:rPr lang="en-AU" sz="900" dirty="0"/>
              <a:t>Organisational operating environment</a:t>
            </a:r>
          </a:p>
          <a:p>
            <a:pPr marL="171450" indent="-171450">
              <a:buFont typeface="Arial" panose="020B0604020202020204" pitchFamily="34" charset="0"/>
              <a:buChar char="•"/>
            </a:pPr>
            <a:r>
              <a:rPr lang="en-AU" sz="900" dirty="0"/>
              <a:t>Organizational operations and management</a:t>
            </a:r>
          </a:p>
          <a:p>
            <a:pPr marL="171450" indent="-171450">
              <a:buFont typeface="Arial" panose="020B0604020202020204" pitchFamily="34" charset="0"/>
              <a:buChar char="•"/>
            </a:pPr>
            <a:r>
              <a:rPr lang="en-AU" sz="900" dirty="0"/>
              <a:t>Impact on stakeholders</a:t>
            </a:r>
          </a:p>
          <a:p>
            <a:pPr algn="ctr"/>
            <a:r>
              <a:rPr lang="en-AU" sz="900" b="1" dirty="0"/>
              <a:t>CRITERIA</a:t>
            </a:r>
          </a:p>
          <a:p>
            <a:pPr marL="171450" indent="-171450">
              <a:buFont typeface="Arial" panose="020B0604020202020204" pitchFamily="34" charset="0"/>
              <a:buChar char="•"/>
            </a:pPr>
            <a:r>
              <a:rPr lang="en-AU" sz="900" dirty="0"/>
              <a:t>Determination of risk acceptance and tolerance</a:t>
            </a:r>
          </a:p>
        </p:txBody>
      </p:sp>
      <p:sp>
        <p:nvSpPr>
          <p:cNvPr id="28" name="Arrow: Left-Right 27">
            <a:extLst>
              <a:ext uri="{FF2B5EF4-FFF2-40B4-BE49-F238E27FC236}">
                <a16:creationId xmlns="" xmlns:a16="http://schemas.microsoft.com/office/drawing/2014/main" id="{7E516385-B817-4AC5-BCB4-14DE2E455129}"/>
              </a:ext>
            </a:extLst>
          </p:cNvPr>
          <p:cNvSpPr/>
          <p:nvPr/>
        </p:nvSpPr>
        <p:spPr>
          <a:xfrm rot="1423290">
            <a:off x="2526849" y="1280149"/>
            <a:ext cx="1183999" cy="301828"/>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9" name="Rectangle 28">
            <a:extLst>
              <a:ext uri="{FF2B5EF4-FFF2-40B4-BE49-F238E27FC236}">
                <a16:creationId xmlns="" xmlns:a16="http://schemas.microsoft.com/office/drawing/2014/main" id="{58C89926-007E-4794-9CE2-235F0846EA9A}"/>
              </a:ext>
            </a:extLst>
          </p:cNvPr>
          <p:cNvSpPr/>
          <p:nvPr/>
        </p:nvSpPr>
        <p:spPr>
          <a:xfrm>
            <a:off x="114963" y="58724"/>
            <a:ext cx="8914074" cy="6669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8650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B06A3AC-3D65-41A9-B660-8DA5E43974FD}"/>
              </a:ext>
            </a:extLst>
          </p:cNvPr>
          <p:cNvGrpSpPr/>
          <p:nvPr/>
        </p:nvGrpSpPr>
        <p:grpSpPr>
          <a:xfrm>
            <a:off x="3881106" y="1035402"/>
            <a:ext cx="4748816" cy="4826358"/>
            <a:chOff x="5187462" y="259963"/>
            <a:chExt cx="6233019" cy="6417579"/>
          </a:xfrm>
        </p:grpSpPr>
        <p:sp>
          <p:nvSpPr>
            <p:cNvPr id="3" name="Oval 2">
              <a:extLst>
                <a:ext uri="{FF2B5EF4-FFF2-40B4-BE49-F238E27FC236}">
                  <a16:creationId xmlns="" xmlns:a16="http://schemas.microsoft.com/office/drawing/2014/main" id="{E49FBC7D-122C-4711-85AB-39F6522FF90C}"/>
                </a:ext>
              </a:extLst>
            </p:cNvPr>
            <p:cNvSpPr/>
            <p:nvPr/>
          </p:nvSpPr>
          <p:spPr>
            <a:xfrm>
              <a:off x="5187462" y="259963"/>
              <a:ext cx="6233019" cy="6417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AU" sz="1200"/>
            </a:p>
          </p:txBody>
        </p:sp>
        <p:sp>
          <p:nvSpPr>
            <p:cNvPr id="4" name="Arrow: Pentagon 3">
              <a:extLst>
                <a:ext uri="{FF2B5EF4-FFF2-40B4-BE49-F238E27FC236}">
                  <a16:creationId xmlns="" xmlns:a16="http://schemas.microsoft.com/office/drawing/2014/main" id="{81BBCDB2-FFE2-4A44-81EB-407F28C92977}"/>
                </a:ext>
              </a:extLst>
            </p:cNvPr>
            <p:cNvSpPr/>
            <p:nvPr/>
          </p:nvSpPr>
          <p:spPr>
            <a:xfrm>
              <a:off x="6190499" y="1153473"/>
              <a:ext cx="671119" cy="4341222"/>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rPr>
                <a:t>Communication &amp; Consultation</a:t>
              </a:r>
            </a:p>
          </p:txBody>
        </p:sp>
        <p:sp>
          <p:nvSpPr>
            <p:cNvPr id="5" name="Arrow: Pentagon 4">
              <a:extLst>
                <a:ext uri="{FF2B5EF4-FFF2-40B4-BE49-F238E27FC236}">
                  <a16:creationId xmlns="" xmlns:a16="http://schemas.microsoft.com/office/drawing/2014/main" id="{5FDA1DF0-FE94-45E7-A012-BD5C4E3A07F4}"/>
                </a:ext>
              </a:extLst>
            </p:cNvPr>
            <p:cNvSpPr/>
            <p:nvPr/>
          </p:nvSpPr>
          <p:spPr>
            <a:xfrm rot="10800000">
              <a:off x="9814826" y="1167146"/>
              <a:ext cx="671119" cy="4285601"/>
            </a:xfrm>
            <a:prstGeom prst="homePlate">
              <a:avLst>
                <a:gd name="adj" fmla="val 525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rPr>
                <a:t>Monitoring &amp; Review</a:t>
              </a:r>
            </a:p>
          </p:txBody>
        </p:sp>
        <p:sp>
          <p:nvSpPr>
            <p:cNvPr id="6" name="Rectangle 5">
              <a:extLst>
                <a:ext uri="{FF2B5EF4-FFF2-40B4-BE49-F238E27FC236}">
                  <a16:creationId xmlns="" xmlns:a16="http://schemas.microsoft.com/office/drawing/2014/main" id="{A897A1D3-64F6-4608-AB2D-57D585B7BA19}"/>
                </a:ext>
              </a:extLst>
            </p:cNvPr>
            <p:cNvSpPr/>
            <p:nvPr/>
          </p:nvSpPr>
          <p:spPr>
            <a:xfrm>
              <a:off x="7116683" y="1150369"/>
              <a:ext cx="2443082" cy="562062"/>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solidFill>
                    <a:schemeClr val="tx1"/>
                  </a:solidFill>
                </a:rPr>
                <a:t>Scope, Context, Criteria</a:t>
              </a:r>
              <a:endParaRPr lang="en-AU" sz="1200" dirty="0">
                <a:solidFill>
                  <a:schemeClr val="tx1"/>
                </a:solidFill>
              </a:endParaRPr>
            </a:p>
          </p:txBody>
        </p:sp>
        <p:sp>
          <p:nvSpPr>
            <p:cNvPr id="7" name="Rectangle 6">
              <a:extLst>
                <a:ext uri="{FF2B5EF4-FFF2-40B4-BE49-F238E27FC236}">
                  <a16:creationId xmlns="" xmlns:a16="http://schemas.microsoft.com/office/drawing/2014/main" id="{ED3EC998-207F-4355-835C-2E5D6AC40DA2}"/>
                </a:ext>
              </a:extLst>
            </p:cNvPr>
            <p:cNvSpPr/>
            <p:nvPr/>
          </p:nvSpPr>
          <p:spPr>
            <a:xfrm>
              <a:off x="7116682" y="1870151"/>
              <a:ext cx="2467308" cy="3107259"/>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8" name="Rectangle 7">
              <a:extLst>
                <a:ext uri="{FF2B5EF4-FFF2-40B4-BE49-F238E27FC236}">
                  <a16:creationId xmlns="" xmlns:a16="http://schemas.microsoft.com/office/drawing/2014/main" id="{7E065A64-4770-491D-93D8-42AD05CCDD01}"/>
                </a:ext>
              </a:extLst>
            </p:cNvPr>
            <p:cNvSpPr/>
            <p:nvPr/>
          </p:nvSpPr>
          <p:spPr>
            <a:xfrm>
              <a:off x="7101034" y="5108656"/>
              <a:ext cx="2482955" cy="562062"/>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Treatment</a:t>
              </a:r>
            </a:p>
          </p:txBody>
        </p:sp>
        <p:grpSp>
          <p:nvGrpSpPr>
            <p:cNvPr id="9" name="Group 8">
              <a:extLst>
                <a:ext uri="{FF2B5EF4-FFF2-40B4-BE49-F238E27FC236}">
                  <a16:creationId xmlns="" xmlns:a16="http://schemas.microsoft.com/office/drawing/2014/main" id="{D1CB62CF-C805-4439-891C-E5F3026967D9}"/>
                </a:ext>
              </a:extLst>
            </p:cNvPr>
            <p:cNvGrpSpPr/>
            <p:nvPr/>
          </p:nvGrpSpPr>
          <p:grpSpPr>
            <a:xfrm>
              <a:off x="7298881" y="2165131"/>
              <a:ext cx="2052220" cy="2768020"/>
              <a:chOff x="9708866" y="1734074"/>
              <a:chExt cx="2052220" cy="2341499"/>
            </a:xfrm>
          </p:grpSpPr>
          <p:sp>
            <p:nvSpPr>
              <p:cNvPr id="16" name="Freeform: Shape 15">
                <a:extLst>
                  <a:ext uri="{FF2B5EF4-FFF2-40B4-BE49-F238E27FC236}">
                    <a16:creationId xmlns="" xmlns:a16="http://schemas.microsoft.com/office/drawing/2014/main" id="{5FB6BD88-B403-4704-8493-AA03E52272CA}"/>
                  </a:ext>
                </a:extLst>
              </p:cNvPr>
              <p:cNvSpPr/>
              <p:nvPr/>
            </p:nvSpPr>
            <p:spPr>
              <a:xfrm>
                <a:off x="9708866" y="1734074"/>
                <a:ext cx="2052220" cy="821255"/>
              </a:xfrm>
              <a:custGeom>
                <a:avLst/>
                <a:gdLst>
                  <a:gd name="connsiteX0" fmla="*/ 0 w 1471448"/>
                  <a:gd name="connsiteY0" fmla="*/ 10511 h 966952"/>
                  <a:gd name="connsiteX1" fmla="*/ 714703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0 w 1471448"/>
                  <a:gd name="connsiteY0" fmla="*/ 10511 h 966952"/>
                  <a:gd name="connsiteX1" fmla="*/ 743985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9203 w 1429407"/>
                  <a:gd name="connsiteY0" fmla="*/ 10511 h 966952"/>
                  <a:gd name="connsiteX1" fmla="*/ 701944 w 1429407"/>
                  <a:gd name="connsiteY1" fmla="*/ 294290 h 966952"/>
                  <a:gd name="connsiteX2" fmla="*/ 1418897 w 1429407"/>
                  <a:gd name="connsiteY2" fmla="*/ 0 h 966952"/>
                  <a:gd name="connsiteX3" fmla="*/ 1429407 w 1429407"/>
                  <a:gd name="connsiteY3" fmla="*/ 704194 h 966952"/>
                  <a:gd name="connsiteX4" fmla="*/ 704193 w 1429407"/>
                  <a:gd name="connsiteY4" fmla="*/ 966952 h 966952"/>
                  <a:gd name="connsiteX5" fmla="*/ 0 w 1429407"/>
                  <a:gd name="connsiteY5" fmla="*/ 704194 h 966952"/>
                  <a:gd name="connsiteX6" fmla="*/ 9203 w 1429407"/>
                  <a:gd name="connsiteY6" fmla="*/ 10511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407" h="966952">
                    <a:moveTo>
                      <a:pt x="9203" y="10511"/>
                    </a:moveTo>
                    <a:lnTo>
                      <a:pt x="701944" y="294290"/>
                    </a:lnTo>
                    <a:lnTo>
                      <a:pt x="1418897" y="0"/>
                    </a:lnTo>
                    <a:lnTo>
                      <a:pt x="1429407" y="704194"/>
                    </a:lnTo>
                    <a:lnTo>
                      <a:pt x="704193" y="966952"/>
                    </a:lnTo>
                    <a:lnTo>
                      <a:pt x="0" y="704194"/>
                    </a:lnTo>
                    <a:lnTo>
                      <a:pt x="9203" y="1051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Identification</a:t>
                </a:r>
                <a:endParaRPr lang="en-AU" sz="1200" dirty="0"/>
              </a:p>
            </p:txBody>
          </p:sp>
          <p:sp>
            <p:nvSpPr>
              <p:cNvPr id="17" name="Freeform: Shape 16">
                <a:extLst>
                  <a:ext uri="{FF2B5EF4-FFF2-40B4-BE49-F238E27FC236}">
                    <a16:creationId xmlns="" xmlns:a16="http://schemas.microsoft.com/office/drawing/2014/main" id="{4D0C80C9-76B4-4EAB-90A4-12ADD3E990CF}"/>
                  </a:ext>
                </a:extLst>
              </p:cNvPr>
              <p:cNvSpPr/>
              <p:nvPr/>
            </p:nvSpPr>
            <p:spPr>
              <a:xfrm>
                <a:off x="9708866" y="2494196"/>
                <a:ext cx="2052220" cy="821255"/>
              </a:xfrm>
              <a:custGeom>
                <a:avLst/>
                <a:gdLst>
                  <a:gd name="connsiteX0" fmla="*/ 0 w 1471448"/>
                  <a:gd name="connsiteY0" fmla="*/ 10511 h 966952"/>
                  <a:gd name="connsiteX1" fmla="*/ 714703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0 w 1471448"/>
                  <a:gd name="connsiteY0" fmla="*/ 10511 h 966952"/>
                  <a:gd name="connsiteX1" fmla="*/ 743985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9203 w 1429407"/>
                  <a:gd name="connsiteY0" fmla="*/ 10511 h 966952"/>
                  <a:gd name="connsiteX1" fmla="*/ 701944 w 1429407"/>
                  <a:gd name="connsiteY1" fmla="*/ 294290 h 966952"/>
                  <a:gd name="connsiteX2" fmla="*/ 1418897 w 1429407"/>
                  <a:gd name="connsiteY2" fmla="*/ 0 h 966952"/>
                  <a:gd name="connsiteX3" fmla="*/ 1429407 w 1429407"/>
                  <a:gd name="connsiteY3" fmla="*/ 704194 h 966952"/>
                  <a:gd name="connsiteX4" fmla="*/ 704193 w 1429407"/>
                  <a:gd name="connsiteY4" fmla="*/ 966952 h 966952"/>
                  <a:gd name="connsiteX5" fmla="*/ 0 w 1429407"/>
                  <a:gd name="connsiteY5" fmla="*/ 704194 h 966952"/>
                  <a:gd name="connsiteX6" fmla="*/ 9203 w 1429407"/>
                  <a:gd name="connsiteY6" fmla="*/ 10511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407" h="966952">
                    <a:moveTo>
                      <a:pt x="9203" y="10511"/>
                    </a:moveTo>
                    <a:lnTo>
                      <a:pt x="701944" y="294290"/>
                    </a:lnTo>
                    <a:lnTo>
                      <a:pt x="1418897" y="0"/>
                    </a:lnTo>
                    <a:lnTo>
                      <a:pt x="1429407" y="704194"/>
                    </a:lnTo>
                    <a:lnTo>
                      <a:pt x="704193" y="966952"/>
                    </a:lnTo>
                    <a:lnTo>
                      <a:pt x="0" y="704194"/>
                    </a:lnTo>
                    <a:lnTo>
                      <a:pt x="9203" y="1051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Analysis</a:t>
                </a:r>
              </a:p>
            </p:txBody>
          </p:sp>
          <p:sp>
            <p:nvSpPr>
              <p:cNvPr id="18" name="Freeform: Shape 17">
                <a:extLst>
                  <a:ext uri="{FF2B5EF4-FFF2-40B4-BE49-F238E27FC236}">
                    <a16:creationId xmlns="" xmlns:a16="http://schemas.microsoft.com/office/drawing/2014/main" id="{83386E02-EB96-4E3D-A7D4-69728D99A9E1}"/>
                  </a:ext>
                </a:extLst>
              </p:cNvPr>
              <p:cNvSpPr/>
              <p:nvPr/>
            </p:nvSpPr>
            <p:spPr>
              <a:xfrm>
                <a:off x="9708866" y="3254318"/>
                <a:ext cx="2052220" cy="821255"/>
              </a:xfrm>
              <a:custGeom>
                <a:avLst/>
                <a:gdLst>
                  <a:gd name="connsiteX0" fmla="*/ 0 w 1471448"/>
                  <a:gd name="connsiteY0" fmla="*/ 10511 h 966952"/>
                  <a:gd name="connsiteX1" fmla="*/ 714703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0 w 1471448"/>
                  <a:gd name="connsiteY0" fmla="*/ 10511 h 966952"/>
                  <a:gd name="connsiteX1" fmla="*/ 743985 w 1471448"/>
                  <a:gd name="connsiteY1" fmla="*/ 294290 h 966952"/>
                  <a:gd name="connsiteX2" fmla="*/ 1460938 w 1471448"/>
                  <a:gd name="connsiteY2" fmla="*/ 0 h 966952"/>
                  <a:gd name="connsiteX3" fmla="*/ 1471448 w 1471448"/>
                  <a:gd name="connsiteY3" fmla="*/ 704194 h 966952"/>
                  <a:gd name="connsiteX4" fmla="*/ 746234 w 1471448"/>
                  <a:gd name="connsiteY4" fmla="*/ 966952 h 966952"/>
                  <a:gd name="connsiteX5" fmla="*/ 42041 w 1471448"/>
                  <a:gd name="connsiteY5" fmla="*/ 704194 h 966952"/>
                  <a:gd name="connsiteX6" fmla="*/ 0 w 1471448"/>
                  <a:gd name="connsiteY6" fmla="*/ 10511 h 966952"/>
                  <a:gd name="connsiteX0" fmla="*/ 9203 w 1429407"/>
                  <a:gd name="connsiteY0" fmla="*/ 10511 h 966952"/>
                  <a:gd name="connsiteX1" fmla="*/ 701944 w 1429407"/>
                  <a:gd name="connsiteY1" fmla="*/ 294290 h 966952"/>
                  <a:gd name="connsiteX2" fmla="*/ 1418897 w 1429407"/>
                  <a:gd name="connsiteY2" fmla="*/ 0 h 966952"/>
                  <a:gd name="connsiteX3" fmla="*/ 1429407 w 1429407"/>
                  <a:gd name="connsiteY3" fmla="*/ 704194 h 966952"/>
                  <a:gd name="connsiteX4" fmla="*/ 704193 w 1429407"/>
                  <a:gd name="connsiteY4" fmla="*/ 966952 h 966952"/>
                  <a:gd name="connsiteX5" fmla="*/ 0 w 1429407"/>
                  <a:gd name="connsiteY5" fmla="*/ 704194 h 966952"/>
                  <a:gd name="connsiteX6" fmla="*/ 9203 w 1429407"/>
                  <a:gd name="connsiteY6" fmla="*/ 10511 h 9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407" h="966952">
                    <a:moveTo>
                      <a:pt x="9203" y="10511"/>
                    </a:moveTo>
                    <a:lnTo>
                      <a:pt x="701944" y="294290"/>
                    </a:lnTo>
                    <a:lnTo>
                      <a:pt x="1418897" y="0"/>
                    </a:lnTo>
                    <a:lnTo>
                      <a:pt x="1429407" y="704194"/>
                    </a:lnTo>
                    <a:lnTo>
                      <a:pt x="704193" y="966952"/>
                    </a:lnTo>
                    <a:lnTo>
                      <a:pt x="0" y="704194"/>
                    </a:lnTo>
                    <a:lnTo>
                      <a:pt x="9203" y="1051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Risk Identification</a:t>
                </a:r>
              </a:p>
            </p:txBody>
          </p:sp>
        </p:grpSp>
        <p:sp>
          <p:nvSpPr>
            <p:cNvPr id="10" name="Rectangle 9">
              <a:extLst>
                <a:ext uri="{FF2B5EF4-FFF2-40B4-BE49-F238E27FC236}">
                  <a16:creationId xmlns="" xmlns:a16="http://schemas.microsoft.com/office/drawing/2014/main" id="{D8D5FF11-610C-4417-A23E-3A1ECA5A6ACB}"/>
                </a:ext>
              </a:extLst>
            </p:cNvPr>
            <p:cNvSpPr/>
            <p:nvPr/>
          </p:nvSpPr>
          <p:spPr>
            <a:xfrm>
              <a:off x="6705580" y="5803758"/>
              <a:ext cx="3268717" cy="370371"/>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Recording and Reporting</a:t>
              </a:r>
            </a:p>
          </p:txBody>
        </p:sp>
        <p:sp>
          <p:nvSpPr>
            <p:cNvPr id="11" name="Arrow: Pentagon 10">
              <a:extLst>
                <a:ext uri="{FF2B5EF4-FFF2-40B4-BE49-F238E27FC236}">
                  <a16:creationId xmlns="" xmlns:a16="http://schemas.microsoft.com/office/drawing/2014/main" id="{1DF18143-C589-4097-970C-01B74622C11D}"/>
                </a:ext>
              </a:extLst>
            </p:cNvPr>
            <p:cNvSpPr/>
            <p:nvPr/>
          </p:nvSpPr>
          <p:spPr>
            <a:xfrm rot="17682318">
              <a:off x="5133347" y="1788724"/>
              <a:ext cx="935420" cy="410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2" name="Arrow: Pentagon 11">
              <a:extLst>
                <a:ext uri="{FF2B5EF4-FFF2-40B4-BE49-F238E27FC236}">
                  <a16:creationId xmlns="" xmlns:a16="http://schemas.microsoft.com/office/drawing/2014/main" id="{5D76A96E-15E9-4D23-B0C8-B8FEA55EB732}"/>
                </a:ext>
              </a:extLst>
            </p:cNvPr>
            <p:cNvSpPr/>
            <p:nvPr/>
          </p:nvSpPr>
          <p:spPr>
            <a:xfrm rot="14712252">
              <a:off x="4998014" y="4515651"/>
              <a:ext cx="935420" cy="410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3" name="Arrow: Pentagon 12">
              <a:extLst>
                <a:ext uri="{FF2B5EF4-FFF2-40B4-BE49-F238E27FC236}">
                  <a16:creationId xmlns="" xmlns:a16="http://schemas.microsoft.com/office/drawing/2014/main" id="{9CA8AF0E-C25F-4991-B62A-89BB4102F2BC}"/>
                </a:ext>
              </a:extLst>
            </p:cNvPr>
            <p:cNvSpPr/>
            <p:nvPr/>
          </p:nvSpPr>
          <p:spPr>
            <a:xfrm rot="3923554">
              <a:off x="10653889" y="1916430"/>
              <a:ext cx="935420" cy="381674"/>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4" name="Arrow: Pentagon 13">
              <a:extLst>
                <a:ext uri="{FF2B5EF4-FFF2-40B4-BE49-F238E27FC236}">
                  <a16:creationId xmlns="" xmlns:a16="http://schemas.microsoft.com/office/drawing/2014/main" id="{C5B66D6A-9E64-4437-831A-6AF5607D32DF}"/>
                </a:ext>
              </a:extLst>
            </p:cNvPr>
            <p:cNvSpPr/>
            <p:nvPr/>
          </p:nvSpPr>
          <p:spPr>
            <a:xfrm rot="6629536">
              <a:off x="10629247" y="4674538"/>
              <a:ext cx="935420" cy="410400"/>
            </a:xfrm>
            <a:prstGeom prst="homePlat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5" name="TextBox 14">
              <a:extLst>
                <a:ext uri="{FF2B5EF4-FFF2-40B4-BE49-F238E27FC236}">
                  <a16:creationId xmlns="" xmlns:a16="http://schemas.microsoft.com/office/drawing/2014/main" id="{A1C82213-B232-4277-BAAC-33142C407283}"/>
                </a:ext>
              </a:extLst>
            </p:cNvPr>
            <p:cNvSpPr txBox="1"/>
            <p:nvPr/>
          </p:nvSpPr>
          <p:spPr>
            <a:xfrm>
              <a:off x="7447262" y="1889289"/>
              <a:ext cx="1589201" cy="368324"/>
            </a:xfrm>
            <a:prstGeom prst="rect">
              <a:avLst/>
            </a:prstGeom>
            <a:noFill/>
          </p:spPr>
          <p:txBody>
            <a:bodyPr wrap="none" rtlCol="0">
              <a:spAutoFit/>
            </a:bodyPr>
            <a:lstStyle/>
            <a:p>
              <a:r>
                <a:rPr lang="en-AU" sz="1200" dirty="0"/>
                <a:t>Risk Assessment</a:t>
              </a:r>
            </a:p>
          </p:txBody>
        </p:sp>
      </p:grpSp>
      <p:sp>
        <p:nvSpPr>
          <p:cNvPr id="20" name="TextBox 19">
            <a:extLst>
              <a:ext uri="{FF2B5EF4-FFF2-40B4-BE49-F238E27FC236}">
                <a16:creationId xmlns="" xmlns:a16="http://schemas.microsoft.com/office/drawing/2014/main" id="{3E0E19BA-B358-4F2A-868E-A133781365F1}"/>
              </a:ext>
            </a:extLst>
          </p:cNvPr>
          <p:cNvSpPr txBox="1"/>
          <p:nvPr/>
        </p:nvSpPr>
        <p:spPr>
          <a:xfrm>
            <a:off x="514078" y="2011449"/>
            <a:ext cx="2744498" cy="2308324"/>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AU" sz="900" b="1" dirty="0"/>
              <a:t>RISK ASSESSMENT</a:t>
            </a:r>
          </a:p>
          <a:p>
            <a:r>
              <a:rPr lang="en-AU" sz="900" b="1" dirty="0"/>
              <a:t>Risk Identification</a:t>
            </a:r>
          </a:p>
          <a:p>
            <a:pPr marL="171450" indent="-171450">
              <a:buFont typeface="Arial" panose="020B0604020202020204" pitchFamily="34" charset="0"/>
              <a:buChar char="•"/>
            </a:pPr>
            <a:r>
              <a:rPr lang="en-AU" sz="900" dirty="0"/>
              <a:t>Value and Criticality of Assets</a:t>
            </a:r>
          </a:p>
          <a:p>
            <a:pPr marL="171450" indent="-171450">
              <a:buFont typeface="Arial" panose="020B0604020202020204" pitchFamily="34" charset="0"/>
              <a:buChar char="•"/>
            </a:pPr>
            <a:r>
              <a:rPr lang="en-AU" sz="900" dirty="0"/>
              <a:t>Proposed level of access and authority</a:t>
            </a:r>
          </a:p>
          <a:p>
            <a:pPr marL="171450" indent="-171450">
              <a:buFont typeface="Arial" panose="020B0604020202020204" pitchFamily="34" charset="0"/>
              <a:buChar char="•"/>
            </a:pPr>
            <a:r>
              <a:rPr lang="en-AU" sz="900" dirty="0"/>
              <a:t>Current Vulnerability and Sources of Threat</a:t>
            </a:r>
          </a:p>
          <a:p>
            <a:r>
              <a:rPr lang="en-AU" sz="900" b="1" dirty="0"/>
              <a:t>Risk Analysis</a:t>
            </a:r>
          </a:p>
          <a:p>
            <a:pPr marL="171450" indent="-171450">
              <a:buFont typeface="Arial" panose="020B0604020202020204" pitchFamily="34" charset="0"/>
              <a:buChar char="•"/>
            </a:pPr>
            <a:r>
              <a:rPr lang="en-AU" sz="900" dirty="0"/>
              <a:t>Impact analysis of loss or damage</a:t>
            </a:r>
          </a:p>
          <a:p>
            <a:pPr marL="171450" indent="-171450">
              <a:buFont typeface="Arial" panose="020B0604020202020204" pitchFamily="34" charset="0"/>
              <a:buChar char="•"/>
            </a:pPr>
            <a:r>
              <a:rPr lang="en-AU" sz="900" dirty="0"/>
              <a:t>Level of certainty </a:t>
            </a:r>
          </a:p>
          <a:p>
            <a:pPr marL="171450" indent="-171450">
              <a:buFont typeface="Arial" panose="020B0604020202020204" pitchFamily="34" charset="0"/>
              <a:buChar char="•"/>
            </a:pPr>
            <a:r>
              <a:rPr lang="en-AU" sz="900" dirty="0"/>
              <a:t>Volatility – rate of changes in variables</a:t>
            </a:r>
          </a:p>
          <a:p>
            <a:r>
              <a:rPr lang="en-AU" sz="900" b="1" dirty="0"/>
              <a:t>Risk Identification</a:t>
            </a:r>
          </a:p>
          <a:p>
            <a:pPr marL="171450" indent="-171450">
              <a:buFont typeface="Arial" panose="020B0604020202020204" pitchFamily="34" charset="0"/>
              <a:buChar char="•"/>
            </a:pPr>
            <a:r>
              <a:rPr lang="en-AU" sz="900" dirty="0"/>
              <a:t>Potential for </a:t>
            </a:r>
          </a:p>
          <a:p>
            <a:pPr marL="628650" lvl="1" indent="-171450">
              <a:buFont typeface="Arial" panose="020B0604020202020204" pitchFamily="34" charset="0"/>
              <a:buChar char="•"/>
            </a:pPr>
            <a:r>
              <a:rPr lang="en-AU" sz="900" dirty="0"/>
              <a:t>loss or damage of assets</a:t>
            </a:r>
          </a:p>
          <a:p>
            <a:pPr marL="628650" lvl="1" indent="-171450">
              <a:buFont typeface="Arial" panose="020B0604020202020204" pitchFamily="34" charset="0"/>
              <a:buChar char="•"/>
            </a:pPr>
            <a:r>
              <a:rPr lang="en-AU" sz="900" dirty="0"/>
              <a:t>Product quality loss </a:t>
            </a:r>
          </a:p>
          <a:p>
            <a:pPr marL="628650" lvl="1" indent="-171450">
              <a:buFont typeface="Arial" panose="020B0604020202020204" pitchFamily="34" charset="0"/>
              <a:buChar char="•"/>
            </a:pPr>
            <a:r>
              <a:rPr lang="en-AU" sz="900" dirty="0"/>
              <a:t>Damage to reputation</a:t>
            </a:r>
          </a:p>
          <a:p>
            <a:pPr marL="628650" lvl="1" indent="-171450">
              <a:buFont typeface="Arial" panose="020B0604020202020204" pitchFamily="34" charset="0"/>
              <a:buChar char="•"/>
            </a:pPr>
            <a:r>
              <a:rPr lang="en-AU" sz="900" dirty="0"/>
              <a:t>Impact on clients/customers</a:t>
            </a:r>
          </a:p>
          <a:p>
            <a:pPr marL="628650" lvl="1" indent="-171450">
              <a:buFont typeface="Arial" panose="020B0604020202020204" pitchFamily="34" charset="0"/>
              <a:buChar char="•"/>
            </a:pPr>
            <a:r>
              <a:rPr lang="en-AU" sz="900" dirty="0"/>
              <a:t>Los of competitiveness</a:t>
            </a:r>
          </a:p>
        </p:txBody>
      </p:sp>
      <p:sp>
        <p:nvSpPr>
          <p:cNvPr id="21" name="TextBox 20">
            <a:extLst>
              <a:ext uri="{FF2B5EF4-FFF2-40B4-BE49-F238E27FC236}">
                <a16:creationId xmlns="" xmlns:a16="http://schemas.microsoft.com/office/drawing/2014/main" id="{9AC94019-48BA-4918-B7F0-D641FF9310E9}"/>
              </a:ext>
            </a:extLst>
          </p:cNvPr>
          <p:cNvSpPr txBox="1"/>
          <p:nvPr/>
        </p:nvSpPr>
        <p:spPr>
          <a:xfrm>
            <a:off x="526792" y="4504410"/>
            <a:ext cx="2053767" cy="1200329"/>
          </a:xfrm>
          <a:prstGeom prst="rect">
            <a:avLst/>
          </a:prstGeom>
          <a:solidFill>
            <a:schemeClr val="accent1">
              <a:lumMod val="20000"/>
              <a:lumOff val="80000"/>
            </a:schemeClr>
          </a:solidFill>
          <a:ln>
            <a:solidFill>
              <a:schemeClr val="accent1"/>
            </a:solidFill>
          </a:ln>
        </p:spPr>
        <p:txBody>
          <a:bodyPr wrap="none" rtlCol="0">
            <a:spAutoFit/>
          </a:bodyPr>
          <a:lstStyle/>
          <a:p>
            <a:pPr algn="ctr"/>
            <a:r>
              <a:rPr lang="en-AU" sz="900" b="1" dirty="0"/>
              <a:t>RISK TREATMENT</a:t>
            </a:r>
          </a:p>
          <a:p>
            <a:r>
              <a:rPr lang="en-AU" sz="900" dirty="0"/>
              <a:t>Specific selection criteria </a:t>
            </a:r>
          </a:p>
          <a:p>
            <a:pPr marL="171450" indent="-171450">
              <a:buFont typeface="Arial" panose="020B0604020202020204" pitchFamily="34" charset="0"/>
              <a:buChar char="•"/>
            </a:pPr>
            <a:r>
              <a:rPr lang="en-AU" sz="900" dirty="0"/>
              <a:t>Physical Security Controls</a:t>
            </a:r>
          </a:p>
          <a:p>
            <a:pPr marL="171450" indent="-171450">
              <a:buFont typeface="Arial" panose="020B0604020202020204" pitchFamily="34" charset="0"/>
              <a:buChar char="•"/>
            </a:pPr>
            <a:r>
              <a:rPr lang="en-AU" sz="900" dirty="0"/>
              <a:t>Personal Security Controls</a:t>
            </a:r>
          </a:p>
          <a:p>
            <a:pPr marL="171450" indent="-171450">
              <a:buFont typeface="Arial" panose="020B0604020202020204" pitchFamily="34" charset="0"/>
              <a:buChar char="•"/>
            </a:pPr>
            <a:r>
              <a:rPr lang="en-AU" sz="900" dirty="0"/>
              <a:t>Information Management Controls</a:t>
            </a:r>
          </a:p>
          <a:p>
            <a:pPr marL="171450" indent="-171450">
              <a:buFont typeface="Arial" panose="020B0604020202020204" pitchFamily="34" charset="0"/>
              <a:buChar char="•"/>
            </a:pPr>
            <a:r>
              <a:rPr lang="en-AU" sz="900" dirty="0"/>
              <a:t>Work History and performance</a:t>
            </a:r>
          </a:p>
          <a:p>
            <a:pPr marL="171450" indent="-171450">
              <a:buFont typeface="Arial" panose="020B0604020202020204" pitchFamily="34" charset="0"/>
              <a:buChar char="•"/>
            </a:pPr>
            <a:r>
              <a:rPr lang="en-AU" sz="900" dirty="0"/>
              <a:t>Cyber Controls</a:t>
            </a:r>
          </a:p>
          <a:p>
            <a:pPr marL="171450" indent="-171450">
              <a:buFont typeface="Arial" panose="020B0604020202020204" pitchFamily="34" charset="0"/>
              <a:buChar char="•"/>
            </a:pPr>
            <a:r>
              <a:rPr lang="en-AU" sz="900" dirty="0"/>
              <a:t>Review and Improvement Processes</a:t>
            </a:r>
          </a:p>
        </p:txBody>
      </p:sp>
      <p:sp>
        <p:nvSpPr>
          <p:cNvPr id="23" name="Arrow: Left-Right 22">
            <a:extLst>
              <a:ext uri="{FF2B5EF4-FFF2-40B4-BE49-F238E27FC236}">
                <a16:creationId xmlns="" xmlns:a16="http://schemas.microsoft.com/office/drawing/2014/main" id="{150E2C81-6FC2-4AA7-9601-9A06CD1EB4F1}"/>
              </a:ext>
            </a:extLst>
          </p:cNvPr>
          <p:cNvSpPr/>
          <p:nvPr/>
        </p:nvSpPr>
        <p:spPr>
          <a:xfrm>
            <a:off x="3355550" y="2931067"/>
            <a:ext cx="1995391" cy="422700"/>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4" name="Arrow: Left-Right 23">
            <a:extLst>
              <a:ext uri="{FF2B5EF4-FFF2-40B4-BE49-F238E27FC236}">
                <a16:creationId xmlns="" xmlns:a16="http://schemas.microsoft.com/office/drawing/2014/main" id="{13826FFE-5816-4A74-91E1-963088C9B55F}"/>
              </a:ext>
            </a:extLst>
          </p:cNvPr>
          <p:cNvSpPr/>
          <p:nvPr/>
        </p:nvSpPr>
        <p:spPr>
          <a:xfrm>
            <a:off x="2848645" y="4746927"/>
            <a:ext cx="2490373" cy="301828"/>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25" name="TextBox 24">
            <a:extLst>
              <a:ext uri="{FF2B5EF4-FFF2-40B4-BE49-F238E27FC236}">
                <a16:creationId xmlns="" xmlns:a16="http://schemas.microsoft.com/office/drawing/2014/main" id="{FCCB8DAC-F07E-43DF-89E6-B3FCB6ADF65F}"/>
              </a:ext>
            </a:extLst>
          </p:cNvPr>
          <p:cNvSpPr txBox="1"/>
          <p:nvPr/>
        </p:nvSpPr>
        <p:spPr>
          <a:xfrm>
            <a:off x="488191" y="215396"/>
            <a:ext cx="6970947" cy="369332"/>
          </a:xfrm>
          <a:prstGeom prst="rect">
            <a:avLst/>
          </a:prstGeom>
          <a:noFill/>
        </p:spPr>
        <p:txBody>
          <a:bodyPr wrap="none" rtlCol="0">
            <a:spAutoFit/>
          </a:bodyPr>
          <a:lstStyle/>
          <a:p>
            <a:r>
              <a:rPr lang="en-AU" dirty="0"/>
              <a:t>Security Risk Management Assessment and Treatment Process Elements</a:t>
            </a:r>
          </a:p>
        </p:txBody>
      </p:sp>
    </p:spTree>
    <p:extLst>
      <p:ext uri="{BB962C8B-B14F-4D97-AF65-F5344CB8AC3E}">
        <p14:creationId xmlns:p14="http://schemas.microsoft.com/office/powerpoint/2010/main" val="202200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579" y="243512"/>
            <a:ext cx="4378122" cy="6370975"/>
          </a:xfrm>
          <a:prstGeom prst="rect">
            <a:avLst/>
          </a:prstGeom>
          <a:solidFill>
            <a:schemeClr val="accent1">
              <a:lumMod val="40000"/>
              <a:lumOff val="60000"/>
            </a:schemeClr>
          </a:solidFill>
          <a:ln>
            <a:solidFill>
              <a:schemeClr val="accent1"/>
            </a:solidFill>
          </a:ln>
        </p:spPr>
        <p:txBody>
          <a:bodyPr wrap="none" rtlCol="0">
            <a:spAutoFit/>
          </a:bodyPr>
          <a:lstStyle/>
          <a:p>
            <a:r>
              <a:rPr lang="en-AU" sz="4800" dirty="0"/>
              <a:t>Taxonomy of risk</a:t>
            </a:r>
          </a:p>
          <a:p>
            <a:pPr marL="457200" indent="-457200">
              <a:buFont typeface="Arial" panose="020B0604020202020204" pitchFamily="34" charset="0"/>
              <a:buChar char="•"/>
            </a:pPr>
            <a:r>
              <a:rPr lang="en-AU" sz="4000" dirty="0"/>
              <a:t>Uncertainty</a:t>
            </a:r>
          </a:p>
          <a:p>
            <a:pPr marL="457200" indent="-457200">
              <a:buFont typeface="Arial" panose="020B0604020202020204" pitchFamily="34" charset="0"/>
              <a:buChar char="•"/>
            </a:pPr>
            <a:r>
              <a:rPr lang="en-AU" sz="4000" dirty="0"/>
              <a:t>Likelihood</a:t>
            </a:r>
          </a:p>
          <a:p>
            <a:pPr marL="457200" indent="-457200">
              <a:buFont typeface="Arial" panose="020B0604020202020204" pitchFamily="34" charset="0"/>
              <a:buChar char="•"/>
            </a:pPr>
            <a:r>
              <a:rPr lang="en-AU" sz="4000" dirty="0"/>
              <a:t>Vulnerability</a:t>
            </a:r>
          </a:p>
          <a:p>
            <a:pPr marL="457200" indent="-457200">
              <a:buFont typeface="Arial" panose="020B0604020202020204" pitchFamily="34" charset="0"/>
              <a:buChar char="•"/>
            </a:pPr>
            <a:r>
              <a:rPr lang="en-AU" sz="4000" dirty="0"/>
              <a:t>Threat/Hazard</a:t>
            </a:r>
          </a:p>
          <a:p>
            <a:pPr marL="457200" indent="-457200">
              <a:buFont typeface="Arial" panose="020B0604020202020204" pitchFamily="34" charset="0"/>
              <a:buChar char="•"/>
            </a:pPr>
            <a:r>
              <a:rPr lang="en-AU" sz="4000" dirty="0"/>
              <a:t>Volatility</a:t>
            </a:r>
          </a:p>
          <a:p>
            <a:pPr marL="457200" indent="-457200">
              <a:buFont typeface="Arial" panose="020B0604020202020204" pitchFamily="34" charset="0"/>
              <a:buChar char="•"/>
            </a:pPr>
            <a:r>
              <a:rPr lang="en-AU" sz="4000" dirty="0"/>
              <a:t>Variation</a:t>
            </a:r>
          </a:p>
          <a:p>
            <a:pPr marL="457200" indent="-457200">
              <a:buFont typeface="Arial" panose="020B0604020202020204" pitchFamily="34" charset="0"/>
              <a:buChar char="•"/>
            </a:pPr>
            <a:r>
              <a:rPr lang="en-AU" sz="4000" dirty="0"/>
              <a:t>Effect</a:t>
            </a:r>
          </a:p>
          <a:p>
            <a:pPr marL="457200" indent="-457200">
              <a:buFont typeface="Arial" panose="020B0604020202020204" pitchFamily="34" charset="0"/>
              <a:buChar char="•"/>
            </a:pPr>
            <a:r>
              <a:rPr lang="en-AU" sz="4000" dirty="0"/>
              <a:t>Consequences</a:t>
            </a:r>
          </a:p>
          <a:p>
            <a:pPr marL="457200" indent="-457200">
              <a:buFont typeface="Arial" panose="020B0604020202020204" pitchFamily="34" charset="0"/>
              <a:buChar char="•"/>
            </a:pPr>
            <a:r>
              <a:rPr lang="en-AU" sz="4000" dirty="0"/>
              <a:t>Objectives</a:t>
            </a:r>
          </a:p>
        </p:txBody>
      </p:sp>
    </p:spTree>
    <p:extLst>
      <p:ext uri="{BB962C8B-B14F-4D97-AF65-F5344CB8AC3E}">
        <p14:creationId xmlns:p14="http://schemas.microsoft.com/office/powerpoint/2010/main" val="287311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EEF43F7-8B3D-4489-9E18-F19258D73C41}"/>
              </a:ext>
            </a:extLst>
          </p:cNvPr>
          <p:cNvSpPr/>
          <p:nvPr/>
        </p:nvSpPr>
        <p:spPr>
          <a:xfrm>
            <a:off x="671119" y="1392572"/>
            <a:ext cx="8060465" cy="299487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833592" y="1811725"/>
            <a:ext cx="7145161" cy="830997"/>
          </a:xfrm>
          <a:prstGeom prst="rect">
            <a:avLst/>
          </a:prstGeom>
          <a:noFill/>
        </p:spPr>
        <p:txBody>
          <a:bodyPr wrap="none" rtlCol="0">
            <a:spAutoFit/>
          </a:bodyPr>
          <a:lstStyle/>
          <a:p>
            <a:r>
              <a:rPr lang="en-AU" sz="4800" dirty="0">
                <a:solidFill>
                  <a:srgbClr val="FF0000"/>
                </a:solidFill>
              </a:rPr>
              <a:t>Risk = consequence x threat</a:t>
            </a:r>
          </a:p>
        </p:txBody>
      </p:sp>
      <p:sp>
        <p:nvSpPr>
          <p:cNvPr id="3" name="TextBox 2"/>
          <p:cNvSpPr txBox="1"/>
          <p:nvPr/>
        </p:nvSpPr>
        <p:spPr>
          <a:xfrm>
            <a:off x="1913712" y="3447139"/>
            <a:ext cx="3104632" cy="400110"/>
          </a:xfrm>
          <a:prstGeom prst="rect">
            <a:avLst/>
          </a:prstGeom>
          <a:noFill/>
        </p:spPr>
        <p:txBody>
          <a:bodyPr wrap="none" rtlCol="0">
            <a:spAutoFit/>
          </a:bodyPr>
          <a:lstStyle/>
          <a:p>
            <a:r>
              <a:rPr lang="en-AU" sz="2000" dirty="0"/>
              <a:t>Estimate with high certainty</a:t>
            </a:r>
          </a:p>
        </p:txBody>
      </p:sp>
      <p:sp>
        <p:nvSpPr>
          <p:cNvPr id="4" name="TextBox 3"/>
          <p:cNvSpPr txBox="1"/>
          <p:nvPr/>
        </p:nvSpPr>
        <p:spPr>
          <a:xfrm>
            <a:off x="5154072" y="3445596"/>
            <a:ext cx="3373937" cy="400110"/>
          </a:xfrm>
          <a:prstGeom prst="rect">
            <a:avLst/>
          </a:prstGeom>
          <a:noFill/>
        </p:spPr>
        <p:txBody>
          <a:bodyPr wrap="none" rtlCol="0">
            <a:spAutoFit/>
          </a:bodyPr>
          <a:lstStyle/>
          <a:p>
            <a:r>
              <a:rPr lang="en-AU" sz="2000" dirty="0"/>
              <a:t>Estimate with high uncertainty</a:t>
            </a:r>
          </a:p>
        </p:txBody>
      </p:sp>
      <p:sp>
        <p:nvSpPr>
          <p:cNvPr id="5" name="Down Arrow 4"/>
          <p:cNvSpPr/>
          <p:nvPr/>
        </p:nvSpPr>
        <p:spPr>
          <a:xfrm rot="1677374">
            <a:off x="3425880" y="2555811"/>
            <a:ext cx="43204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6" name="Down Arrow 5"/>
          <p:cNvSpPr/>
          <p:nvPr/>
        </p:nvSpPr>
        <p:spPr>
          <a:xfrm rot="19623067">
            <a:off x="6310000" y="2651948"/>
            <a:ext cx="43204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cxnSp>
        <p:nvCxnSpPr>
          <p:cNvPr id="8" name="Straight Connector 7"/>
          <p:cNvCxnSpPr/>
          <p:nvPr/>
        </p:nvCxnSpPr>
        <p:spPr>
          <a:xfrm>
            <a:off x="2145950" y="2132855"/>
            <a:ext cx="144016" cy="281935"/>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868144" y="2204864"/>
            <a:ext cx="288032" cy="109487"/>
          </a:xfrm>
          <a:prstGeom prst="line">
            <a:avLst/>
          </a:prstGeom>
          <a:ln w="57150"/>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852821" y="4848679"/>
            <a:ext cx="8060465" cy="923330"/>
          </a:xfrm>
          <a:prstGeom prst="rect">
            <a:avLst/>
          </a:prstGeom>
          <a:noFill/>
        </p:spPr>
        <p:txBody>
          <a:bodyPr wrap="square" rtlCol="0">
            <a:spAutoFit/>
          </a:bodyPr>
          <a:lstStyle/>
          <a:p>
            <a:r>
              <a:rPr lang="en-AU" dirty="0"/>
              <a:t>Note the slash through; Why? – this model is often repeated in risk plans and descriptions but is intrinsically incorrect. You can not multiple an apple by an uncertain number of grapes and expect wine or cider!</a:t>
            </a:r>
          </a:p>
        </p:txBody>
      </p:sp>
    </p:spTree>
    <p:extLst>
      <p:ext uri="{BB962C8B-B14F-4D97-AF65-F5344CB8AC3E}">
        <p14:creationId xmlns:p14="http://schemas.microsoft.com/office/powerpoint/2010/main" val="23342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61144"/>
            <a:ext cx="7908162" cy="4524315"/>
          </a:xfrm>
          <a:prstGeom prst="rect">
            <a:avLst/>
          </a:prstGeom>
          <a:solidFill>
            <a:srgbClr val="8497B0"/>
          </a:solidFill>
          <a:ln>
            <a:solidFill>
              <a:schemeClr val="accent1"/>
            </a:solidFill>
          </a:ln>
        </p:spPr>
        <p:txBody>
          <a:bodyPr wrap="square" rtlCol="0">
            <a:spAutoFit/>
          </a:bodyPr>
          <a:lstStyle/>
          <a:p>
            <a:r>
              <a:rPr lang="en-AU" sz="3600" dirty="0"/>
              <a:t>Likelihood of Threat being realised</a:t>
            </a:r>
          </a:p>
          <a:p>
            <a:endParaRPr lang="en-AU" sz="2800" dirty="0"/>
          </a:p>
          <a:p>
            <a:r>
              <a:rPr lang="en-AU" sz="2800" dirty="0"/>
              <a:t>Intent (Highly variable, qualitative)</a:t>
            </a:r>
          </a:p>
          <a:p>
            <a:pPr marL="285750" indent="-285750">
              <a:buFont typeface="Arial" panose="020B0604020202020204" pitchFamily="34" charset="0"/>
              <a:buChar char="•"/>
            </a:pPr>
            <a:r>
              <a:rPr lang="en-AU" sz="2800" dirty="0"/>
              <a:t>Desire</a:t>
            </a:r>
          </a:p>
          <a:p>
            <a:pPr marL="285750" indent="-285750">
              <a:buFont typeface="Arial" panose="020B0604020202020204" pitchFamily="34" charset="0"/>
              <a:buChar char="•"/>
            </a:pPr>
            <a:r>
              <a:rPr lang="en-AU" sz="2800" dirty="0"/>
              <a:t>Expectance</a:t>
            </a:r>
          </a:p>
          <a:p>
            <a:endParaRPr lang="en-AU" sz="2800" dirty="0"/>
          </a:p>
          <a:p>
            <a:r>
              <a:rPr lang="en-AU" sz="2800" dirty="0"/>
              <a:t>Capability (moderate to low variability, allows some quantitative analysis)</a:t>
            </a:r>
          </a:p>
          <a:p>
            <a:pPr marL="285750" indent="-285750">
              <a:buFont typeface="Arial" panose="020B0604020202020204" pitchFamily="34" charset="0"/>
              <a:buChar char="•"/>
            </a:pPr>
            <a:r>
              <a:rPr lang="en-AU" sz="2800" dirty="0"/>
              <a:t>Knowledge </a:t>
            </a:r>
          </a:p>
          <a:p>
            <a:pPr marL="285750" indent="-285750">
              <a:buFont typeface="Arial" panose="020B0604020202020204" pitchFamily="34" charset="0"/>
              <a:buChar char="•"/>
            </a:pPr>
            <a:r>
              <a:rPr lang="en-AU" sz="2800" dirty="0"/>
              <a:t>Resources</a:t>
            </a:r>
          </a:p>
        </p:txBody>
      </p:sp>
    </p:spTree>
    <p:extLst>
      <p:ext uri="{BB962C8B-B14F-4D97-AF65-F5344CB8AC3E}">
        <p14:creationId xmlns:p14="http://schemas.microsoft.com/office/powerpoint/2010/main" val="222039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03DD7F9-029D-4AC7-8628-2C342C884041}"/>
              </a:ext>
            </a:extLst>
          </p:cNvPr>
          <p:cNvSpPr/>
          <p:nvPr/>
        </p:nvSpPr>
        <p:spPr>
          <a:xfrm>
            <a:off x="0" y="0"/>
            <a:ext cx="9144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2">
            <a:extLst>
              <a:ext uri="{FF2B5EF4-FFF2-40B4-BE49-F238E27FC236}">
                <a16:creationId xmlns="" xmlns:a16="http://schemas.microsoft.com/office/drawing/2014/main" id="{7A5450F6-DE42-49F3-8BF3-4D33676F138E}"/>
              </a:ext>
            </a:extLst>
          </p:cNvPr>
          <p:cNvSpPr txBox="1">
            <a:spLocks/>
          </p:cNvSpPr>
          <p:nvPr/>
        </p:nvSpPr>
        <p:spPr>
          <a:xfrm>
            <a:off x="396510" y="3212895"/>
            <a:ext cx="8137544" cy="33092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400" b="1" i="1" dirty="0">
                <a:solidFill>
                  <a:schemeClr val="bg1"/>
                </a:solidFill>
                <a:latin typeface="Book Antiqua" panose="02040602050305030304" pitchFamily="18" charset="0"/>
              </a:rPr>
              <a:t>Jason L. Brown </a:t>
            </a:r>
          </a:p>
          <a:p>
            <a:pPr marL="0" indent="0">
              <a:buFont typeface="Arial" panose="020B0604020202020204" pitchFamily="34" charset="0"/>
              <a:buNone/>
            </a:pPr>
            <a:r>
              <a:rPr lang="en-AU" sz="2400" i="1" dirty="0">
                <a:solidFill>
                  <a:schemeClr val="bg1"/>
                </a:solidFill>
              </a:rPr>
              <a:t>National Security Director - Thales Australia and New Zealand</a:t>
            </a:r>
            <a:r>
              <a:rPr lang="en-AU" sz="2400" dirty="0">
                <a:solidFill>
                  <a:schemeClr val="bg1"/>
                </a:solidFill>
              </a:rPr>
              <a:t> </a:t>
            </a:r>
            <a:br>
              <a:rPr lang="en-AU" sz="2400" dirty="0">
                <a:solidFill>
                  <a:schemeClr val="bg1"/>
                </a:solidFill>
              </a:rPr>
            </a:br>
            <a:endParaRPr lang="en-AU" sz="2400" dirty="0" smtClean="0">
              <a:solidFill>
                <a:schemeClr val="bg1"/>
              </a:solidFill>
            </a:endParaRPr>
          </a:p>
          <a:p>
            <a:pPr marL="0" indent="0">
              <a:buFont typeface="Arial" panose="020B0604020202020204" pitchFamily="34" charset="0"/>
              <a:buNone/>
            </a:pPr>
            <a:r>
              <a:rPr lang="en-AU" sz="2400" dirty="0" smtClean="0">
                <a:solidFill>
                  <a:schemeClr val="bg1"/>
                </a:solidFill>
              </a:rPr>
              <a:t>Chair </a:t>
            </a:r>
            <a:r>
              <a:rPr lang="en-AU" sz="2400" dirty="0">
                <a:solidFill>
                  <a:schemeClr val="bg1"/>
                </a:solidFill>
              </a:rPr>
              <a:t>ISO Technical Committee 262 Risk Management</a:t>
            </a:r>
          </a:p>
          <a:p>
            <a:pPr marL="0" indent="0">
              <a:buFont typeface="Arial" panose="020B0604020202020204" pitchFamily="34" charset="0"/>
              <a:buNone/>
            </a:pPr>
            <a:r>
              <a:rPr lang="en-AU" sz="2400" dirty="0">
                <a:solidFill>
                  <a:schemeClr val="bg1"/>
                </a:solidFill>
              </a:rPr>
              <a:t>Convenor ISO28000 Supply Chain Security</a:t>
            </a:r>
          </a:p>
          <a:p>
            <a:pPr marL="0" indent="0">
              <a:buFont typeface="Arial" panose="020B0604020202020204" pitchFamily="34" charset="0"/>
              <a:buNone/>
            </a:pPr>
            <a:r>
              <a:rPr lang="en-AU" sz="2400" dirty="0">
                <a:solidFill>
                  <a:schemeClr val="bg1"/>
                </a:solidFill>
              </a:rPr>
              <a:t>Chair Australian Standards MB25 Security and </a:t>
            </a:r>
            <a:r>
              <a:rPr lang="en-AU" sz="2400" dirty="0" smtClean="0">
                <a:solidFill>
                  <a:schemeClr val="bg1"/>
                </a:solidFill>
              </a:rPr>
              <a:t>Resilience</a:t>
            </a:r>
            <a:endParaRPr lang="en-AU" sz="2400" dirty="0">
              <a:solidFill>
                <a:schemeClr val="bg1"/>
              </a:solidFill>
            </a:endParaRPr>
          </a:p>
        </p:txBody>
      </p:sp>
      <p:sp>
        <p:nvSpPr>
          <p:cNvPr id="4" name="Rectangle 3">
            <a:extLst>
              <a:ext uri="{FF2B5EF4-FFF2-40B4-BE49-F238E27FC236}">
                <a16:creationId xmlns="" xmlns:a16="http://schemas.microsoft.com/office/drawing/2014/main" id="{C433F066-D7C4-486E-B7D0-EC3110EEA4DE}"/>
              </a:ext>
            </a:extLst>
          </p:cNvPr>
          <p:cNvSpPr/>
          <p:nvPr/>
        </p:nvSpPr>
        <p:spPr>
          <a:xfrm>
            <a:off x="531995" y="1547574"/>
            <a:ext cx="7843707" cy="1323439"/>
          </a:xfrm>
          <a:prstGeom prst="rect">
            <a:avLst/>
          </a:prstGeom>
          <a:noFill/>
        </p:spPr>
        <p:txBody>
          <a:bodyPr wrap="squar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Managing Security; a risk Based Approach</a:t>
            </a:r>
          </a:p>
        </p:txBody>
      </p:sp>
    </p:spTree>
    <p:extLst>
      <p:ext uri="{BB962C8B-B14F-4D97-AF65-F5344CB8AC3E}">
        <p14:creationId xmlns:p14="http://schemas.microsoft.com/office/powerpoint/2010/main" val="26350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531" y="119243"/>
            <a:ext cx="8784976" cy="3724096"/>
          </a:xfrm>
          <a:prstGeom prst="rect">
            <a:avLst/>
          </a:prstGeom>
          <a:ln>
            <a:solidFill>
              <a:schemeClr val="accent1"/>
            </a:solidFill>
          </a:ln>
        </p:spPr>
        <p:txBody>
          <a:bodyPr wrap="square">
            <a:spAutoFit/>
          </a:bodyPr>
          <a:lstStyle/>
          <a:p>
            <a:pPr fontAlgn="base">
              <a:spcBef>
                <a:spcPct val="0"/>
              </a:spcBef>
              <a:spcAft>
                <a:spcPct val="0"/>
              </a:spcAft>
            </a:pPr>
            <a:r>
              <a:rPr lang="en-AU" sz="4400" dirty="0"/>
              <a:t>Risk ⊨ Uncertainty ʌ Context</a:t>
            </a:r>
          </a:p>
          <a:p>
            <a:pPr lvl="0" fontAlgn="base">
              <a:spcBef>
                <a:spcPct val="0"/>
              </a:spcBef>
              <a:spcAft>
                <a:spcPct val="0"/>
              </a:spcAft>
            </a:pPr>
            <a:r>
              <a:rPr lang="en-AU" altLang="en-US" sz="3200" dirty="0">
                <a:latin typeface="Calibri" pitchFamily="34" charset="0"/>
                <a:ea typeface="Times New Roman" pitchFamily="18" charset="0"/>
                <a:cs typeface="Arial" pitchFamily="34" charset="0"/>
              </a:rPr>
              <a:t>Uncertainty</a:t>
            </a:r>
            <a:r>
              <a:rPr lang="en-AU" altLang="en-US" sz="3200" dirty="0">
                <a:solidFill>
                  <a:srgbClr val="1F497D"/>
                </a:solidFill>
                <a:latin typeface="Calibri" pitchFamily="34" charset="0"/>
                <a:ea typeface="Times New Roman" pitchFamily="18" charset="0"/>
                <a:cs typeface="Arial" pitchFamily="34" charset="0"/>
              </a:rPr>
              <a:t> and </a:t>
            </a:r>
            <a:r>
              <a:rPr lang="en-AU" altLang="en-US" sz="3200" dirty="0">
                <a:latin typeface="Calibri" pitchFamily="34" charset="0"/>
                <a:ea typeface="Times New Roman" pitchFamily="18" charset="0"/>
                <a:cs typeface="Arial" pitchFamily="34" charset="0"/>
              </a:rPr>
              <a:t>Context</a:t>
            </a:r>
            <a:r>
              <a:rPr lang="en-AU" altLang="en-US" sz="3200" dirty="0">
                <a:solidFill>
                  <a:srgbClr val="1F497D"/>
                </a:solidFill>
                <a:latin typeface="Calibri" pitchFamily="34" charset="0"/>
                <a:ea typeface="Times New Roman" pitchFamily="18" charset="0"/>
                <a:cs typeface="Arial" pitchFamily="34" charset="0"/>
              </a:rPr>
              <a:t> are interdependent on the level of </a:t>
            </a:r>
            <a:r>
              <a:rPr lang="en-AU" altLang="en-US" sz="3200" dirty="0">
                <a:latin typeface="Calibri" pitchFamily="34" charset="0"/>
                <a:ea typeface="Times New Roman" pitchFamily="18" charset="0"/>
                <a:cs typeface="Arial" pitchFamily="34" charset="0"/>
              </a:rPr>
              <a:t>knowledge</a:t>
            </a:r>
            <a:r>
              <a:rPr lang="en-AU" altLang="en-US" sz="3200" dirty="0">
                <a:solidFill>
                  <a:srgbClr val="1F497D"/>
                </a:solidFill>
                <a:latin typeface="Calibri" pitchFamily="34" charset="0"/>
                <a:ea typeface="Times New Roman" pitchFamily="18" charset="0"/>
                <a:cs typeface="Arial" pitchFamily="34" charset="0"/>
              </a:rPr>
              <a:t> or </a:t>
            </a:r>
            <a:r>
              <a:rPr lang="en-AU" altLang="en-US" sz="3200" dirty="0">
                <a:latin typeface="Calibri" pitchFamily="34" charset="0"/>
                <a:ea typeface="Times New Roman" pitchFamily="18" charset="0"/>
                <a:cs typeface="Arial" pitchFamily="34" charset="0"/>
              </a:rPr>
              <a:t>actions</a:t>
            </a:r>
            <a:r>
              <a:rPr lang="en-AU" altLang="en-US" sz="3200" dirty="0">
                <a:solidFill>
                  <a:srgbClr val="1F497D"/>
                </a:solidFill>
                <a:latin typeface="Calibri" pitchFamily="34" charset="0"/>
                <a:ea typeface="Times New Roman" pitchFamily="18" charset="0"/>
                <a:cs typeface="Arial" pitchFamily="34" charset="0"/>
              </a:rPr>
              <a:t> taken in respect to organisational </a:t>
            </a:r>
            <a:r>
              <a:rPr lang="en-AU" altLang="en-US" sz="3200" dirty="0">
                <a:latin typeface="Calibri" pitchFamily="34" charset="0"/>
                <a:ea typeface="Times New Roman" pitchFamily="18" charset="0"/>
                <a:cs typeface="Arial" pitchFamily="34" charset="0"/>
              </a:rPr>
              <a:t>Capacity</a:t>
            </a:r>
            <a:r>
              <a:rPr lang="en-AU" altLang="en-US" sz="3200" dirty="0">
                <a:solidFill>
                  <a:srgbClr val="1F497D"/>
                </a:solidFill>
                <a:latin typeface="Calibri" pitchFamily="34" charset="0"/>
                <a:ea typeface="Times New Roman" pitchFamily="18" charset="0"/>
                <a:cs typeface="Arial" pitchFamily="34" charset="0"/>
              </a:rPr>
              <a:t> or </a:t>
            </a:r>
            <a:r>
              <a:rPr lang="en-AU" altLang="en-US" sz="3200" dirty="0">
                <a:latin typeface="Calibri" pitchFamily="34" charset="0"/>
                <a:ea typeface="Times New Roman" pitchFamily="18" charset="0"/>
                <a:cs typeface="Arial" pitchFamily="34" charset="0"/>
              </a:rPr>
              <a:t>Vulnerability</a:t>
            </a:r>
            <a:r>
              <a:rPr lang="en-AU" altLang="en-US" sz="3200" dirty="0">
                <a:solidFill>
                  <a:srgbClr val="1F497D"/>
                </a:solidFill>
                <a:latin typeface="Calibri" pitchFamily="34" charset="0"/>
                <a:ea typeface="Times New Roman" pitchFamily="18" charset="0"/>
                <a:cs typeface="Arial" pitchFamily="34" charset="0"/>
              </a:rPr>
              <a:t> and their intersection with </a:t>
            </a:r>
            <a:r>
              <a:rPr lang="en-AU" altLang="en-US" sz="3200" dirty="0">
                <a:latin typeface="Calibri" pitchFamily="34" charset="0"/>
                <a:ea typeface="Times New Roman" pitchFamily="18" charset="0"/>
                <a:cs typeface="Arial" pitchFamily="34" charset="0"/>
              </a:rPr>
              <a:t>Opportunity</a:t>
            </a:r>
            <a:r>
              <a:rPr lang="en-AU" altLang="en-US" sz="3200" dirty="0">
                <a:solidFill>
                  <a:srgbClr val="1F497D"/>
                </a:solidFill>
                <a:latin typeface="Calibri" pitchFamily="34" charset="0"/>
                <a:ea typeface="Times New Roman" pitchFamily="18" charset="0"/>
                <a:cs typeface="Arial" pitchFamily="34" charset="0"/>
              </a:rPr>
              <a:t> or </a:t>
            </a:r>
            <a:r>
              <a:rPr lang="en-AU" altLang="en-US" sz="3200" dirty="0">
                <a:latin typeface="Calibri" pitchFamily="34" charset="0"/>
                <a:ea typeface="Times New Roman" pitchFamily="18" charset="0"/>
                <a:cs typeface="Arial" pitchFamily="34" charset="0"/>
              </a:rPr>
              <a:t>Threat/Hazard</a:t>
            </a:r>
            <a:r>
              <a:rPr lang="en-AU" altLang="en-US" sz="3200" dirty="0">
                <a:solidFill>
                  <a:srgbClr val="1F497D"/>
                </a:solidFill>
                <a:latin typeface="Calibri" pitchFamily="34" charset="0"/>
                <a:ea typeface="Times New Roman" pitchFamily="18" charset="0"/>
                <a:cs typeface="Arial" pitchFamily="34" charset="0"/>
              </a:rPr>
              <a:t> and </a:t>
            </a:r>
            <a:r>
              <a:rPr lang="en-AU" altLang="en-US" sz="3200" dirty="0">
                <a:latin typeface="Calibri" pitchFamily="34" charset="0"/>
                <a:ea typeface="Times New Roman" pitchFamily="18" charset="0"/>
                <a:cs typeface="Arial" pitchFamily="34" charset="0"/>
              </a:rPr>
              <a:t>consequences</a:t>
            </a:r>
            <a:r>
              <a:rPr lang="en-AU" altLang="en-US" sz="3200" dirty="0">
                <a:solidFill>
                  <a:srgbClr val="1F497D"/>
                </a:solidFill>
                <a:latin typeface="Calibri" pitchFamily="34" charset="0"/>
                <a:ea typeface="Times New Roman" pitchFamily="18" charset="0"/>
                <a:cs typeface="Arial" pitchFamily="34" charset="0"/>
              </a:rPr>
              <a:t> arising from how this intersection is managed (risk management)</a:t>
            </a:r>
            <a:endParaRPr lang="en-AU" altLang="en-US" sz="2000" dirty="0">
              <a:solidFill>
                <a:prstClr val="black"/>
              </a:solidFill>
              <a:latin typeface="Arial" pitchFamily="34" charset="0"/>
              <a:cs typeface="Arial" pitchFamily="34" charset="0"/>
            </a:endParaRPr>
          </a:p>
        </p:txBody>
      </p:sp>
      <p:sp>
        <p:nvSpPr>
          <p:cNvPr id="3" name="TextBox 4"/>
          <p:cNvSpPr txBox="1">
            <a:spLocks noChangeArrowheads="1"/>
          </p:cNvSpPr>
          <p:nvPr/>
        </p:nvSpPr>
        <p:spPr bwMode="auto">
          <a:xfrm>
            <a:off x="220269" y="3954609"/>
            <a:ext cx="8766491"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AU" altLang="en-US" sz="3600" b="0" i="0" u="none" strike="noStrike" cap="none" normalizeH="0" baseline="0" dirty="0">
                <a:ln>
                  <a:noFill/>
                </a:ln>
                <a:solidFill>
                  <a:srgbClr val="1F497D"/>
                </a:solidFill>
                <a:effectLst/>
                <a:latin typeface="Calibri" pitchFamily="34" charset="0"/>
                <a:cs typeface="Arial" pitchFamily="34" charset="0"/>
              </a:rPr>
              <a:t>Risk(likelihood)of harm </a:t>
            </a:r>
            <a:r>
              <a:rPr kumimoji="0" lang="en-AU" altLang="en-US" sz="3600" b="0" i="0" u="none" strike="noStrike" cap="none" normalizeH="0" baseline="0" dirty="0">
                <a:ln>
                  <a:noFill/>
                </a:ln>
                <a:solidFill>
                  <a:srgbClr val="1F497D"/>
                </a:solidFill>
                <a:effectLst/>
                <a:latin typeface="Cambria Math" pitchFamily="18" charset="0"/>
                <a:cs typeface="Arial" pitchFamily="34" charset="0"/>
              </a:rPr>
              <a:t>⊨</a:t>
            </a:r>
            <a:r>
              <a:rPr kumimoji="0" lang="en-AU" altLang="en-US" sz="3600" b="0" i="0" u="none" strike="noStrike" cap="none" normalizeH="0" baseline="0" dirty="0">
                <a:ln>
                  <a:noFill/>
                </a:ln>
                <a:solidFill>
                  <a:srgbClr val="1F497D"/>
                </a:solidFill>
                <a:effectLst/>
                <a:latin typeface="Calibri" pitchFamily="34" charset="0"/>
                <a:cs typeface="Arial" pitchFamily="34" charset="0"/>
              </a:rPr>
              <a:t> Vulnerability ʌ Threat/Hazard</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a:spLocks noChangeArrowheads="1"/>
          </p:cNvSpPr>
          <p:nvPr/>
        </p:nvSpPr>
        <p:spPr bwMode="auto">
          <a:xfrm>
            <a:off x="217673" y="5227533"/>
            <a:ext cx="8790539"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lvl="0" fontAlgn="base">
              <a:spcBef>
                <a:spcPts val="500"/>
              </a:spcBef>
              <a:spcAft>
                <a:spcPts val="500"/>
              </a:spcAft>
            </a:pPr>
            <a:r>
              <a:rPr kumimoji="0" lang="en-AU" altLang="en-US" sz="3200" b="0" i="0" u="none" strike="noStrike" cap="none" normalizeH="0" baseline="0" dirty="0">
                <a:ln>
                  <a:noFill/>
                </a:ln>
                <a:solidFill>
                  <a:srgbClr val="1F497D"/>
                </a:solidFill>
                <a:effectLst/>
                <a:latin typeface="Calibri" pitchFamily="34" charset="0"/>
                <a:cs typeface="Arial" pitchFamily="34" charset="0"/>
              </a:rPr>
              <a:t>Volatility is a function of Change over Time; </a:t>
            </a:r>
            <a:r>
              <a:rPr kumimoji="0" lang="en-AU" altLang="en-US" sz="2800" b="0" i="0" u="none" strike="noStrike" cap="none" normalizeH="0" baseline="0" dirty="0">
                <a:ln>
                  <a:noFill/>
                </a:ln>
                <a:solidFill>
                  <a:srgbClr val="1F497D"/>
                </a:solidFill>
                <a:effectLst/>
                <a:latin typeface="Calibri" pitchFamily="34" charset="0"/>
                <a:cs typeface="Arial" pitchFamily="34" charset="0"/>
              </a:rPr>
              <a:t>V</a:t>
            </a:r>
            <a:r>
              <a:rPr lang="en-AU" sz="2400" i="1" dirty="0"/>
              <a:t>⊤ </a:t>
            </a:r>
            <a:r>
              <a:rPr lang="en-AU" sz="2800" i="1" dirty="0">
                <a:solidFill>
                  <a:schemeClr val="accent1">
                    <a:lumMod val="75000"/>
                  </a:schemeClr>
                </a:solidFill>
              </a:rPr>
              <a:t>C/T</a:t>
            </a:r>
            <a:endParaRPr kumimoji="0" lang="en-US" altLang="en-US" sz="2800" b="0" i="0" u="none" strike="noStrike" cap="none" normalizeH="0" baseline="0" dirty="0">
              <a:ln>
                <a:noFill/>
              </a:ln>
              <a:solidFill>
                <a:schemeClr val="accent1">
                  <a:lumMod val="75000"/>
                </a:schemeClr>
              </a:solidFill>
              <a:effectLst/>
              <a:latin typeface="Arial" pitchFamily="34" charset="0"/>
              <a:cs typeface="Arial" pitchFamily="34" charset="0"/>
            </a:endParaRPr>
          </a:p>
        </p:txBody>
      </p:sp>
      <p:sp>
        <p:nvSpPr>
          <p:cNvPr id="6" name="TextBox 5"/>
          <p:cNvSpPr txBox="1">
            <a:spLocks noChangeArrowheads="1"/>
          </p:cNvSpPr>
          <p:nvPr/>
        </p:nvSpPr>
        <p:spPr bwMode="auto">
          <a:xfrm>
            <a:off x="227100" y="5859443"/>
            <a:ext cx="8790539" cy="9541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lvl="0" fontAlgn="base">
              <a:spcBef>
                <a:spcPts val="500"/>
              </a:spcBef>
              <a:spcAft>
                <a:spcPts val="500"/>
              </a:spcAft>
            </a:pPr>
            <a:r>
              <a:rPr lang="en-AU" altLang="en-US" sz="2800" dirty="0">
                <a:solidFill>
                  <a:srgbClr val="1F497D"/>
                </a:solidFill>
                <a:latin typeface="Calibri" pitchFamily="34" charset="0"/>
                <a:cs typeface="Arial" pitchFamily="34" charset="0"/>
              </a:rPr>
              <a:t>Uncertainty  is dependent on Complexity &amp; </a:t>
            </a:r>
            <a:r>
              <a:rPr kumimoji="0" lang="en-AU" altLang="en-US" sz="2800" b="0" i="0" u="none" strike="noStrike" cap="none" normalizeH="0" baseline="0" dirty="0">
                <a:ln>
                  <a:noFill/>
                </a:ln>
                <a:solidFill>
                  <a:srgbClr val="1F497D"/>
                </a:solidFill>
                <a:effectLst/>
                <a:latin typeface="Calibri" pitchFamily="34" charset="0"/>
                <a:cs typeface="Arial" pitchFamily="34" charset="0"/>
              </a:rPr>
              <a:t>Volatility &amp; Ambiguity of the relevant Context</a:t>
            </a:r>
            <a:r>
              <a:rPr kumimoji="0" lang="en-AU" altLang="en-US" sz="2800" b="0" i="0" u="none" strike="noStrike" cap="none" normalizeH="0" dirty="0">
                <a:ln>
                  <a:noFill/>
                </a:ln>
                <a:solidFill>
                  <a:srgbClr val="1F497D"/>
                </a:solidFill>
                <a:effectLst/>
                <a:latin typeface="Calibri" pitchFamily="34" charset="0"/>
                <a:cs typeface="Arial" pitchFamily="34" charset="0"/>
              </a:rPr>
              <a:t> ; U </a:t>
            </a:r>
            <a:r>
              <a:rPr lang="en-AU" altLang="en-US" sz="2800" dirty="0">
                <a:solidFill>
                  <a:srgbClr val="1F497D"/>
                </a:solidFill>
                <a:latin typeface="Cambria Math" pitchFamily="18" charset="0"/>
                <a:cs typeface="Arial" pitchFamily="34" charset="0"/>
              </a:rPr>
              <a:t>⊨ V</a:t>
            </a:r>
            <a:r>
              <a:rPr lang="en-AU" sz="2800" dirty="0"/>
              <a:t> </a:t>
            </a:r>
            <a:r>
              <a:rPr lang="en-AU" sz="2800" dirty="0">
                <a:solidFill>
                  <a:schemeClr val="accent1">
                    <a:lumMod val="75000"/>
                  </a:schemeClr>
                </a:solidFill>
              </a:rPr>
              <a:t>ʌ C ʌ A</a:t>
            </a:r>
            <a:endParaRPr kumimoji="0" lang="en-US" altLang="en-US" sz="2800" b="0" i="0" u="none" strike="noStrike" cap="none" normalizeH="0" baseline="0" dirty="0">
              <a:ln>
                <a:noFill/>
              </a:ln>
              <a:solidFill>
                <a:schemeClr val="accent1">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237892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008" y="1124744"/>
            <a:ext cx="7776864" cy="1477328"/>
          </a:xfrm>
          <a:prstGeom prst="rect">
            <a:avLst/>
          </a:prstGeom>
          <a:ln>
            <a:solidFill>
              <a:schemeClr val="accent1"/>
            </a:solidFill>
          </a:ln>
        </p:spPr>
        <p:txBody>
          <a:bodyPr wrap="square">
            <a:spAutoFit/>
          </a:bodyPr>
          <a:lstStyle/>
          <a:p>
            <a:r>
              <a:rPr lang="en-AU" i="1" dirty="0"/>
              <a:t>noun </a:t>
            </a:r>
            <a:r>
              <a:rPr lang="en-AU" dirty="0">
                <a:hlinkClick r:id="rId2"/>
              </a:rPr>
              <a:t>[ C or U ]</a:t>
            </a:r>
            <a:endParaRPr lang="en-AU" dirty="0"/>
          </a:p>
          <a:p>
            <a:r>
              <a:rPr lang="en-AU" dirty="0"/>
              <a:t> </a:t>
            </a:r>
            <a:r>
              <a:rPr lang="en-AU" b="1" cap="all" dirty="0"/>
              <a:t>UK</a:t>
            </a:r>
            <a:r>
              <a:rPr lang="en-AU" dirty="0"/>
              <a:t> </a:t>
            </a:r>
            <a:r>
              <a:rPr lang="en-AU" i="1" dirty="0"/>
              <a:t>​</a:t>
            </a:r>
            <a:r>
              <a:rPr lang="en-AU" dirty="0"/>
              <a:t> /</a:t>
            </a:r>
            <a:r>
              <a:rPr lang="en-AU" dirty="0" err="1"/>
              <a:t>ʌnˈsɜ</a:t>
            </a:r>
            <a:r>
              <a:rPr lang="en-AU" dirty="0"/>
              <a:t>ː.</a:t>
            </a:r>
            <a:r>
              <a:rPr lang="en-AU" dirty="0" err="1"/>
              <a:t>t</a:t>
            </a:r>
            <a:r>
              <a:rPr lang="en-AU" baseline="30000" dirty="0" err="1"/>
              <a:t>ə</a:t>
            </a:r>
            <a:r>
              <a:rPr lang="en-AU" dirty="0" err="1"/>
              <a:t>n.ti</a:t>
            </a:r>
            <a:r>
              <a:rPr lang="en-AU" dirty="0"/>
              <a:t>/ </a:t>
            </a:r>
            <a:r>
              <a:rPr lang="en-AU" b="1" cap="all" dirty="0"/>
              <a:t>US</a:t>
            </a:r>
            <a:r>
              <a:rPr lang="en-AU" dirty="0"/>
              <a:t> </a:t>
            </a:r>
            <a:r>
              <a:rPr lang="en-AU" i="1" dirty="0"/>
              <a:t>​</a:t>
            </a:r>
            <a:r>
              <a:rPr lang="en-AU" dirty="0"/>
              <a:t> /</a:t>
            </a:r>
            <a:r>
              <a:rPr lang="en-AU" dirty="0" err="1"/>
              <a:t>ʌnˈsɝ</a:t>
            </a:r>
            <a:r>
              <a:rPr lang="en-AU" dirty="0"/>
              <a:t>ː.</a:t>
            </a:r>
            <a:r>
              <a:rPr lang="en-AU" dirty="0" err="1"/>
              <a:t>t</a:t>
            </a:r>
            <a:r>
              <a:rPr lang="en-AU" baseline="30000" dirty="0" err="1"/>
              <a:t>ə</a:t>
            </a:r>
            <a:r>
              <a:rPr lang="en-AU" dirty="0" err="1"/>
              <a:t>n.ti</a:t>
            </a:r>
            <a:r>
              <a:rPr lang="en-AU" dirty="0"/>
              <a:t>/</a:t>
            </a:r>
          </a:p>
          <a:p>
            <a:r>
              <a:rPr lang="en-AU" i="1" dirty="0"/>
              <a:t>​</a:t>
            </a:r>
            <a:r>
              <a:rPr lang="en-AU" b="1" dirty="0"/>
              <a:t>C1</a:t>
            </a:r>
            <a:r>
              <a:rPr lang="en-AU" dirty="0"/>
              <a:t> </a:t>
            </a:r>
            <a:r>
              <a:rPr lang="en-AU" b="1" dirty="0"/>
              <a:t>a </a:t>
            </a:r>
            <a:r>
              <a:rPr lang="en-AU" b="1" dirty="0">
                <a:hlinkClick r:id="rId3" tooltip="situation"/>
              </a:rPr>
              <a:t>situation</a:t>
            </a:r>
            <a:r>
              <a:rPr lang="en-AU" b="1" dirty="0"/>
              <a:t> in which something is not </a:t>
            </a:r>
            <a:r>
              <a:rPr lang="en-AU" b="1" dirty="0">
                <a:hlinkClick r:id="rId4" tooltip="known"/>
              </a:rPr>
              <a:t>known</a:t>
            </a:r>
            <a:r>
              <a:rPr lang="en-AU" b="1" dirty="0"/>
              <a:t>, or something that is not </a:t>
            </a:r>
            <a:r>
              <a:rPr lang="en-AU" b="1" dirty="0">
                <a:hlinkClick r:id="rId4" tooltip="known"/>
              </a:rPr>
              <a:t>known</a:t>
            </a:r>
            <a:r>
              <a:rPr lang="en-AU" b="1" dirty="0"/>
              <a:t> or </a:t>
            </a:r>
            <a:r>
              <a:rPr lang="en-AU" b="1" dirty="0">
                <a:hlinkClick r:id="rId5" tooltip="certain"/>
              </a:rPr>
              <a:t>certain</a:t>
            </a:r>
            <a:r>
              <a:rPr lang="en-AU" b="1" dirty="0"/>
              <a:t>:</a:t>
            </a:r>
          </a:p>
          <a:p>
            <a:pPr algn="r"/>
            <a:r>
              <a:rPr lang="en-AU" dirty="0">
                <a:hlinkClick r:id="rId6"/>
              </a:rPr>
              <a:t>https://dictionary.cambridge.org/dictionary/english/uncertainty</a:t>
            </a:r>
            <a:endParaRPr lang="en-AU" dirty="0"/>
          </a:p>
        </p:txBody>
      </p:sp>
      <p:sp>
        <p:nvSpPr>
          <p:cNvPr id="3" name="Rectangle 2"/>
          <p:cNvSpPr/>
          <p:nvPr/>
        </p:nvSpPr>
        <p:spPr>
          <a:xfrm>
            <a:off x="827583" y="188640"/>
            <a:ext cx="2142125" cy="584775"/>
          </a:xfrm>
          <a:prstGeom prst="rect">
            <a:avLst/>
          </a:prstGeom>
        </p:spPr>
        <p:txBody>
          <a:bodyPr wrap="none">
            <a:spAutoFit/>
          </a:bodyPr>
          <a:lstStyle/>
          <a:p>
            <a:r>
              <a:rPr lang="en-AU" sz="3200" b="1" dirty="0"/>
              <a:t>uncertainty</a:t>
            </a:r>
          </a:p>
        </p:txBody>
      </p:sp>
      <p:sp>
        <p:nvSpPr>
          <p:cNvPr id="4" name="Rectangle 3"/>
          <p:cNvSpPr/>
          <p:nvPr/>
        </p:nvSpPr>
        <p:spPr>
          <a:xfrm>
            <a:off x="539552" y="2924944"/>
            <a:ext cx="7776864" cy="2862322"/>
          </a:xfrm>
          <a:prstGeom prst="rect">
            <a:avLst/>
          </a:prstGeom>
          <a:ln>
            <a:solidFill>
              <a:schemeClr val="accent1"/>
            </a:solidFill>
          </a:ln>
        </p:spPr>
        <p:txBody>
          <a:bodyPr wrap="square">
            <a:spAutoFit/>
          </a:bodyPr>
          <a:lstStyle/>
          <a:p>
            <a:r>
              <a:rPr lang="en-AU" cap="all" dirty="0">
                <a:hlinkClick r:id="rId7"/>
              </a:rPr>
              <a:t>UNCERTAINTY</a:t>
            </a:r>
            <a:r>
              <a:rPr lang="en-AU" dirty="0"/>
              <a:t>, </a:t>
            </a:r>
            <a:r>
              <a:rPr lang="en-AU" cap="all" dirty="0">
                <a:hlinkClick r:id="rId8"/>
              </a:rPr>
              <a:t>DOUBT</a:t>
            </a:r>
            <a:r>
              <a:rPr lang="en-AU" dirty="0"/>
              <a:t>, </a:t>
            </a:r>
            <a:r>
              <a:rPr lang="en-AU" cap="all" dirty="0">
                <a:hlinkClick r:id="rId9"/>
              </a:rPr>
              <a:t>DUBIETY</a:t>
            </a:r>
            <a:r>
              <a:rPr lang="en-AU" dirty="0"/>
              <a:t>, </a:t>
            </a:r>
            <a:r>
              <a:rPr lang="en-AU" cap="all" dirty="0">
                <a:hlinkClick r:id="rId10"/>
              </a:rPr>
              <a:t>SKEPTICISM</a:t>
            </a:r>
            <a:r>
              <a:rPr lang="en-AU" dirty="0"/>
              <a:t>, </a:t>
            </a:r>
            <a:r>
              <a:rPr lang="en-AU" cap="all" dirty="0">
                <a:hlinkClick r:id="rId11"/>
              </a:rPr>
              <a:t>SUSPICION</a:t>
            </a:r>
            <a:r>
              <a:rPr lang="en-AU" dirty="0"/>
              <a:t>, </a:t>
            </a:r>
            <a:r>
              <a:rPr lang="en-AU" cap="all" dirty="0">
                <a:hlinkClick r:id="rId12"/>
              </a:rPr>
              <a:t>MISTRUST</a:t>
            </a:r>
            <a:r>
              <a:rPr lang="en-AU" dirty="0"/>
              <a:t> mean lack of sureness about someone or something. </a:t>
            </a:r>
            <a:r>
              <a:rPr lang="en-AU" cap="all" dirty="0">
                <a:hlinkClick r:id="rId7"/>
              </a:rPr>
              <a:t>UNCERTAINTY</a:t>
            </a:r>
            <a:r>
              <a:rPr lang="en-AU" dirty="0"/>
              <a:t> may range from a falling short of certainty to an almost complete lack of conviction or knowledge especially about an outcome or result.  assumed the role of manager without hesitation or </a:t>
            </a:r>
            <a:r>
              <a:rPr lang="en-AU" i="1" dirty="0"/>
              <a:t>uncertainty</a:t>
            </a:r>
            <a:r>
              <a:rPr lang="en-AU" dirty="0"/>
              <a:t>  </a:t>
            </a:r>
            <a:r>
              <a:rPr lang="en-AU" cap="all" dirty="0">
                <a:hlinkClick r:id="rId8"/>
              </a:rPr>
              <a:t>DOUBT</a:t>
            </a:r>
            <a:r>
              <a:rPr lang="en-AU" dirty="0"/>
              <a:t> suggests both uncertainty and inability to make a decision. plagued by </a:t>
            </a:r>
            <a:r>
              <a:rPr lang="en-AU" i="1" dirty="0"/>
              <a:t>doubts</a:t>
            </a:r>
            <a:r>
              <a:rPr lang="en-AU" dirty="0"/>
              <a:t> as to what to do  </a:t>
            </a:r>
            <a:r>
              <a:rPr lang="en-AU" cap="all" dirty="0">
                <a:hlinkClick r:id="rId9"/>
              </a:rPr>
              <a:t>DUBIETY</a:t>
            </a:r>
            <a:r>
              <a:rPr lang="en-AU" dirty="0"/>
              <a:t> stresses a wavering between conclusions.  felt some </a:t>
            </a:r>
            <a:r>
              <a:rPr lang="en-AU" i="1" dirty="0"/>
              <a:t>dubiety</a:t>
            </a:r>
            <a:r>
              <a:rPr lang="en-AU" dirty="0"/>
              <a:t> about its practicality  </a:t>
            </a:r>
            <a:r>
              <a:rPr lang="en-AU" cap="all" dirty="0">
                <a:hlinkClick r:id="rId10"/>
              </a:rPr>
              <a:t>SKEPTICISM</a:t>
            </a:r>
            <a:r>
              <a:rPr lang="en-AU" dirty="0"/>
              <a:t> implies unwillingness to believe without conclusive evidence.  an economic forecast greeted with </a:t>
            </a:r>
            <a:r>
              <a:rPr lang="en-AU" i="1" dirty="0" err="1"/>
              <a:t>skepticism</a:t>
            </a:r>
            <a:r>
              <a:rPr lang="en-AU" dirty="0"/>
              <a:t> ……….</a:t>
            </a:r>
          </a:p>
          <a:p>
            <a:pPr algn="r"/>
            <a:r>
              <a:rPr lang="en-AU" dirty="0">
                <a:hlinkClick r:id="rId7"/>
              </a:rPr>
              <a:t>https://www.merriam-webster.com/dictionary/uncertainty</a:t>
            </a:r>
            <a:endParaRPr lang="en-AU" cap="all" dirty="0"/>
          </a:p>
        </p:txBody>
      </p:sp>
    </p:spTree>
    <p:extLst>
      <p:ext uri="{BB962C8B-B14F-4D97-AF65-F5344CB8AC3E}">
        <p14:creationId xmlns:p14="http://schemas.microsoft.com/office/powerpoint/2010/main" val="251965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0800000" flipV="1">
            <a:off x="107503" y="0"/>
            <a:ext cx="8856984" cy="6726826"/>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222222"/>
                </a:solidFill>
                <a:effectLst/>
                <a:latin typeface="Arial" pitchFamily="34" charset="0"/>
                <a:cs typeface="Arial" pitchFamily="34" charset="0"/>
              </a:rPr>
              <a:t>Knightian</a:t>
            </a:r>
            <a:r>
              <a:rPr kumimoji="0" lang="en-US" altLang="en-US" b="1" i="0" u="none" strike="noStrike" cap="none" normalizeH="0" baseline="0" dirty="0">
                <a:ln>
                  <a:noFill/>
                </a:ln>
                <a:solidFill>
                  <a:srgbClr val="222222"/>
                </a:solidFill>
                <a:effectLst/>
                <a:latin typeface="Arial" pitchFamily="34" charset="0"/>
                <a:cs typeface="Arial" pitchFamily="34" charset="0"/>
              </a:rPr>
              <a:t> uncertainty</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222222"/>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rPr>
              <a:t>In economics, in 1921 </a:t>
            </a:r>
            <a:r>
              <a:rPr kumimoji="0" lang="en-US" altLang="en-US" sz="1600" b="0" i="0" u="none" strike="noStrike" cap="none" normalizeH="0" baseline="0" dirty="0">
                <a:ln>
                  <a:noFill/>
                </a:ln>
                <a:solidFill>
                  <a:srgbClr val="0B0080"/>
                </a:solidFill>
                <a:effectLst/>
                <a:hlinkClick r:id="rId2" tooltip="Frank Knight"/>
              </a:rPr>
              <a:t>Frank Knight</a:t>
            </a:r>
            <a:r>
              <a:rPr kumimoji="0" lang="en-US" altLang="en-US" sz="1600" b="0" i="0" u="none" strike="noStrike" cap="none" normalizeH="0" baseline="0" dirty="0">
                <a:ln>
                  <a:noFill/>
                </a:ln>
                <a:solidFill>
                  <a:srgbClr val="222222"/>
                </a:solidFill>
                <a:effectLst/>
              </a:rPr>
              <a:t> distinguished uncertainty from risk with uncertainty being lack of knowledge which is immeasurable and impossible to calculate; this is now referred to as </a:t>
            </a:r>
            <a:r>
              <a:rPr kumimoji="0" lang="en-US" altLang="en-US" sz="1600" b="0" i="0" u="none" strike="noStrike" cap="none" normalizeH="0" baseline="0" dirty="0" err="1">
                <a:ln>
                  <a:noFill/>
                </a:ln>
                <a:solidFill>
                  <a:srgbClr val="0B0080"/>
                </a:solidFill>
                <a:effectLst/>
                <a:hlinkClick r:id="rId3" tooltip="Knightian uncertainty"/>
              </a:rPr>
              <a:t>Knightian</a:t>
            </a:r>
            <a:r>
              <a:rPr kumimoji="0" lang="en-US" altLang="en-US" sz="1600" b="0" i="0" u="none" strike="noStrike" cap="none" normalizeH="0" baseline="0" dirty="0">
                <a:ln>
                  <a:noFill/>
                </a:ln>
                <a:solidFill>
                  <a:srgbClr val="0B0080"/>
                </a:solidFill>
                <a:effectLst/>
                <a:hlinkClick r:id="rId3" tooltip="Knightian uncertainty"/>
              </a:rPr>
              <a:t> uncertainty</a:t>
            </a:r>
            <a:r>
              <a:rPr kumimoji="0" lang="en-US" altLang="en-US" sz="1600" b="0" i="0" u="none" strike="noStrike" cap="none" normalizeH="0" baseline="0" dirty="0">
                <a:ln>
                  <a:noFill/>
                </a:ln>
                <a:solidFill>
                  <a:srgbClr val="222222"/>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Uncertainty must be taken in a sense radically distinct from the familiar notion of risk, from which it has never been properly separated.... The essential fact is that 'risk' means in some cases a quantity susceptible of measurement, while at other times it is something distinctly not of this character; and there are far-reaching and crucial differences in the bearings of the phenomena depending on which of the two is really present and operating.... It will appear that a measurable uncertainty, or 'risk' proper, as we shall use the term, is so far different from an unmeasurable one that it is not in effect an uncertainty at 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r>
              <a:rPr kumimoji="0" lang="en-US" altLang="en-US" sz="1600" b="0" i="1" u="none" strike="noStrike" cap="none" normalizeH="0" baseline="0" dirty="0">
                <a:ln>
                  <a:noFill/>
                </a:ln>
                <a:solidFill>
                  <a:srgbClr val="0B0080"/>
                </a:solidFill>
                <a:effectLst/>
                <a:hlinkClick r:id="rId2" tooltip="Frank Knight"/>
              </a:rPr>
              <a:t>Frank Knight</a:t>
            </a:r>
            <a:r>
              <a:rPr kumimoji="0" lang="en-US" altLang="en-US" sz="1600" b="0" i="1" u="none" strike="noStrike" cap="none" normalizeH="0" baseline="0" dirty="0">
                <a:ln>
                  <a:noFill/>
                </a:ln>
                <a:solidFill>
                  <a:schemeClr val="tx1"/>
                </a:solidFill>
                <a:effectLst/>
              </a:rPr>
              <a:t> (1885–1972), Risk, Uncertainty, and Profit (1921), </a:t>
            </a:r>
            <a:r>
              <a:rPr kumimoji="0" lang="en-US" altLang="en-US" sz="1600" b="0" i="1" u="none" strike="noStrike" cap="none" normalizeH="0" baseline="0" dirty="0">
                <a:ln>
                  <a:noFill/>
                </a:ln>
                <a:solidFill>
                  <a:srgbClr val="0B0080"/>
                </a:solidFill>
                <a:effectLst/>
                <a:hlinkClick r:id="rId4" tooltip="University of Chicago"/>
              </a:rPr>
              <a:t>University of Chicago</a:t>
            </a:r>
            <a:r>
              <a:rPr kumimoji="0" lang="en-US" altLang="en-US" sz="1600" b="0" i="1" u="none" strike="noStrike" cap="none" normalizeH="0" baseline="0" dirty="0">
                <a:ln>
                  <a:noFill/>
                </a:ln>
                <a:solidFill>
                  <a:schemeClr val="tx1"/>
                </a:solidFill>
                <a:effectLst/>
              </a:rPr>
              <a:t>.</a:t>
            </a:r>
            <a:r>
              <a:rPr kumimoji="0" lang="en-US" altLang="en-US" sz="1600" b="0" i="0" u="none" strike="noStrike" cap="none" normalizeH="0" baseline="30000" dirty="0">
                <a:ln>
                  <a:noFill/>
                </a:ln>
                <a:solidFill>
                  <a:srgbClr val="0B0080"/>
                </a:solidFill>
                <a:effectLst/>
                <a:hlinkClick r:id="rId5"/>
              </a:rPr>
              <a:t>[10]</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rPr>
              <a:t>Other taxonomies of uncertainties and decisions include a broader sense of uncertainty and how it should be approached from an ethics perspective:</a:t>
            </a:r>
            <a:r>
              <a:rPr kumimoji="0" lang="en-US" altLang="en-US" sz="1600" b="0" i="0" u="none" strike="noStrike" cap="none" normalizeH="0" baseline="30000" dirty="0">
                <a:ln>
                  <a:noFill/>
                </a:ln>
                <a:solidFill>
                  <a:srgbClr val="0B0080"/>
                </a:solidFill>
                <a:effectLst/>
                <a:hlinkClick r:id="rId6"/>
              </a:rPr>
              <a:t>[11]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B0080"/>
                </a:solidFill>
                <a:effectLst/>
                <a:hlinkClick r:id="rId7"/>
              </a:rPr>
              <a:t>  </a:t>
            </a:r>
            <a:endParaRPr kumimoji="0" lang="en-US" altLang="en-US" sz="1600" b="0" i="0" u="none" strike="noStrike" cap="none" normalizeH="0" baseline="0" dirty="0">
              <a:ln>
                <a:noFill/>
              </a:ln>
              <a:solidFill>
                <a:srgbClr val="22222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22222"/>
                </a:solidFill>
                <a:effectLst/>
              </a:rPr>
              <a:t>A taxonomy of uncertainty</a:t>
            </a:r>
            <a:endParaRPr kumimoji="0" lang="en-US"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rPr>
              <a:t>There are some things that you know to be true, and others that you know to be false; yet, despite this extensive knowledge that you have, there remain many things whose truth or falsity is not known to you. We say that you are uncertain about them. You are uncertain, to varying degrees, about everything in the future; much of the past is hidden from you; and there is a lot of the present about which you do not have full information. Uncertainty is everywhere and you cannot escape from 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B0080"/>
                </a:solidFill>
                <a:effectLst/>
                <a:hlinkClick r:id="rId8" tooltip="Dennis Lindley"/>
              </a:rPr>
              <a:t>Dennis Lindley</a:t>
            </a:r>
            <a:r>
              <a:rPr kumimoji="0" lang="en-US" altLang="en-US" sz="1600" b="0" i="0" u="none" strike="noStrike" cap="none" normalizeH="0" baseline="0" dirty="0">
                <a:ln>
                  <a:noFill/>
                </a:ln>
                <a:solidFill>
                  <a:srgbClr val="222222"/>
                </a:solidFill>
                <a:effectLst/>
              </a:rPr>
              <a:t>, </a:t>
            </a:r>
            <a:r>
              <a:rPr kumimoji="0" lang="en-US" altLang="en-US" sz="1600" b="0" i="1" u="none" strike="noStrike" cap="none" normalizeH="0" baseline="0" dirty="0">
                <a:ln>
                  <a:noFill/>
                </a:ln>
                <a:solidFill>
                  <a:srgbClr val="222222"/>
                </a:solidFill>
                <a:effectLst/>
              </a:rPr>
              <a:t>Understanding Uncertainty</a:t>
            </a:r>
            <a:r>
              <a:rPr kumimoji="0" lang="en-US" altLang="en-US" sz="1600" b="0" i="0" u="none" strike="noStrike" cap="none" normalizeH="0" baseline="0" dirty="0">
                <a:ln>
                  <a:noFill/>
                </a:ln>
                <a:solidFill>
                  <a:srgbClr val="222222"/>
                </a:solidFill>
                <a:effectLst/>
              </a:rPr>
              <a:t> (2006)</a:t>
            </a:r>
            <a:endParaRPr kumimoji="0" lang="en-US" altLang="en-US" sz="1600" b="0" i="0" u="none" strike="noStrike" cap="none" normalizeH="0" baseline="0" dirty="0">
              <a:ln>
                <a:noFill/>
              </a:ln>
              <a:solidFill>
                <a:schemeClr val="tx1"/>
              </a:solidFill>
              <a:effectLst/>
            </a:endParaRPr>
          </a:p>
          <a:p>
            <a:pPr lvl="0" algn="r" eaLnBrk="0" hangingPunct="0"/>
            <a:r>
              <a:rPr kumimoji="0" lang="en-US" altLang="en-US" sz="1600" b="0" i="0" u="none" strike="noStrike" cap="none" normalizeH="0" baseline="0" dirty="0">
                <a:ln>
                  <a:noFill/>
                </a:ln>
                <a:solidFill>
                  <a:srgbClr val="0B0080"/>
                </a:solidFill>
                <a:effectLst/>
              </a:rPr>
              <a:t/>
            </a:r>
            <a:br>
              <a:rPr kumimoji="0" lang="en-US" altLang="en-US" sz="1600" b="0" i="0" u="none" strike="noStrike" cap="none" normalizeH="0" baseline="0" dirty="0">
                <a:ln>
                  <a:noFill/>
                </a:ln>
                <a:solidFill>
                  <a:srgbClr val="0B0080"/>
                </a:solidFill>
                <a:effectLst/>
              </a:rPr>
            </a:br>
            <a:r>
              <a:rPr lang="en-AU" sz="1600" dirty="0">
                <a:hlinkClick r:id="rId9"/>
              </a:rPr>
              <a:t>https://en.wikipedia.org/wiki/Uncertainty</a:t>
            </a:r>
            <a:endParaRPr kumimoji="0" lang="en-US" altLang="en-US" sz="1600" b="0" i="0" u="none" strike="noStrike" cap="none" normalizeH="0" baseline="0" dirty="0">
              <a:ln>
                <a:noFill/>
              </a:ln>
              <a:solidFill>
                <a:srgbClr val="0B0080"/>
              </a:solidFill>
              <a:effectLst/>
            </a:endParaRPr>
          </a:p>
        </p:txBody>
      </p:sp>
    </p:spTree>
    <p:extLst>
      <p:ext uri="{BB962C8B-B14F-4D97-AF65-F5344CB8AC3E}">
        <p14:creationId xmlns:p14="http://schemas.microsoft.com/office/powerpoint/2010/main" val="196560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23850" y="2350841"/>
            <a:ext cx="8280400" cy="4154984"/>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AU" altLang="en-US" sz="2400" dirty="0"/>
              <a:t>In </a:t>
            </a:r>
            <a:r>
              <a:rPr lang="en-AU" altLang="en-US" sz="2400" dirty="0">
                <a:hlinkClick r:id="rId2" tooltip="Epistemology"/>
              </a:rPr>
              <a:t>epistemology</a:t>
            </a:r>
            <a:r>
              <a:rPr lang="en-AU" altLang="en-US" sz="2400" dirty="0"/>
              <a:t> and </a:t>
            </a:r>
            <a:r>
              <a:rPr lang="en-AU" altLang="en-US" sz="2400" dirty="0">
                <a:hlinkClick r:id="rId3" tooltip="Decision theory"/>
              </a:rPr>
              <a:t>decision theory</a:t>
            </a:r>
            <a:r>
              <a:rPr lang="en-AU" altLang="en-US" sz="2400" dirty="0"/>
              <a:t>, the term </a:t>
            </a:r>
            <a:r>
              <a:rPr lang="en-AU" altLang="en-US" sz="2400" b="1" dirty="0"/>
              <a:t>unknown unknown</a:t>
            </a:r>
            <a:r>
              <a:rPr lang="en-AU" altLang="en-US" sz="2400" dirty="0"/>
              <a:t> refers to circumstances or outcomes that were not conceived of by an observer at a given point in time. The meaning of the term becomes more clear when it is contrasted with the </a:t>
            </a:r>
            <a:r>
              <a:rPr lang="en-AU" altLang="en-US" sz="2400" b="1" dirty="0"/>
              <a:t>known unknown</a:t>
            </a:r>
            <a:r>
              <a:rPr lang="en-AU" altLang="en-US" sz="2400" dirty="0"/>
              <a:t>, which refers to circumstances or outcomes that are known to be possible, but it is unknown whether or not they will be realized. The term is used in project planning and decision analysis to explain that any model of the future can only be informed by information that is currently available to the observer and, as such, faces substantial limitations and unknown risk.</a:t>
            </a:r>
          </a:p>
        </p:txBody>
      </p:sp>
      <p:sp>
        <p:nvSpPr>
          <p:cNvPr id="116739" name="WordArt 3"/>
          <p:cNvSpPr>
            <a:spLocks noChangeArrowheads="1" noChangeShapeType="1" noTextEdit="1"/>
          </p:cNvSpPr>
          <p:nvPr/>
        </p:nvSpPr>
        <p:spPr bwMode="auto">
          <a:xfrm>
            <a:off x="1403648" y="260648"/>
            <a:ext cx="6481214" cy="1728788"/>
          </a:xfrm>
          <a:prstGeom prst="rect">
            <a:avLst/>
          </a:prstGeom>
        </p:spPr>
        <p:txBody>
          <a:bodyPr wrap="none" fromWordArt="1">
            <a:prstTxWarp prst="textPlain">
              <a:avLst>
                <a:gd name="adj" fmla="val 50000"/>
              </a:avLst>
            </a:prstTxWarp>
          </a:bodyPr>
          <a:lstStyle/>
          <a:p>
            <a:pPr algn="ctr"/>
            <a:r>
              <a:rPr lang="en-A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Known, </a:t>
            </a:r>
          </a:p>
          <a:p>
            <a:pPr algn="ctr"/>
            <a:r>
              <a:rPr lang="en-A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Known Unknown, </a:t>
            </a:r>
          </a:p>
          <a:p>
            <a:pPr algn="ctr"/>
            <a:r>
              <a:rPr lang="en-AU" sz="3600" kern="10" dirty="0">
                <a:ln w="19050">
                  <a:solidFill>
                    <a:srgbClr val="99CCFF"/>
                  </a:solidFill>
                  <a:round/>
                  <a:headEnd/>
                  <a:tailEnd/>
                </a:ln>
                <a:solidFill>
                  <a:srgbClr val="0066CC"/>
                </a:solidFill>
                <a:effectLst>
                  <a:outerShdw dist="35921" dir="2700000" algn="ctr" rotWithShape="0">
                    <a:srgbClr val="990000"/>
                  </a:outerShdw>
                </a:effectLst>
                <a:latin typeface="Impact"/>
              </a:rPr>
              <a:t>Unknown Unknown</a:t>
            </a:r>
          </a:p>
        </p:txBody>
      </p:sp>
    </p:spTree>
    <p:extLst>
      <p:ext uri="{BB962C8B-B14F-4D97-AF65-F5344CB8AC3E}">
        <p14:creationId xmlns:p14="http://schemas.microsoft.com/office/powerpoint/2010/main" val="1458137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QAAAADMCAYAAAAs9g6fAAAgAElEQVR4Xu2dC7BdV1mAVwRFWmgIlCJTShqQlwTStOCjPNKUR6iA6ZXBarVN0lYrzmCaAioippFhHB81iQpYoRPSUGl5mATK1E6RNCACBSeNWqG8yqWGKqC3oSK1oHG+7fzHdXf3Pvuce8859+xzvzVz5+acvfZ6fGtdnH7+a/1Ljh07dixZJCABCUhAAhKQgAQkIAEJSEACEpCABCQggYkksEQBOJHr6qQkIAEJSEACEpCABCQgAQlIQAISkIAEJFAQUAC6ESQgAQlIQAISkIAEJCABCUhAAhKQgAQkMMEEFIATvLhOTQISkIAEJCABCUhAAhKQgAQkIAEJSEACCkD3gAQkIAEJSEACEpCABCQgAQlIQAISkIAEJpiAAnCCF9epSUACEpCABCQgAQlIQAISkIAEJCABCUhAAegekIAEJCABCUhAAhKQgAQkIAEJSEACEpDABBNQAE7w4jo1CUhAAhKQgAQkIAEJSEACEpCABCQgAQkoAN0DEpCABCQgAQlIQAISkIAEJCABCUhAAhKYYAIKwAleXKcmAQlIQAISkIAEJCABCUhAAhKQgAQkIAEFoHtAAhKQgAQkkFL6yle+knbv3p22bt06i8eOHTvSqaeems4999yRcbrpppvSJZdcku66664593nFFVcU78bvOTc0pBdvueWWtHbt2nTs2LHaHpYsWdL1edPQxp1B0/h9LgEJSEACEpCABCQggUERUAAOiqTtSEACEpBAqwmUhdQ999yTtmzZkg4dOpR49ohHPGJk81sMAhDh+s53vrOroFQAjmzL2ZEEJCABCUhAAhKQwIQTUABO+AI7PQlIQAIS6I1ALgCRfxGdViX/eH748OG0fPnyIjqwXOKd0047rbfOS7XqBGBTv0i16enptGbNmo5YyyMAb7vttnT06NHieV3ppU682zSeuUwedjDlp0oANvXZxGAuY/IdCUhAAhKQgAQkIAEJtJ2AArDtK+j4JSABCUhgIARCAM7MzNTKv7POOqs4CkzkGhGBBw8eTLt27UobN24sxoA8m5qaSkuXLi0+I9v27t2bEIH79u0rIgrvvPPO4tlll12Wdu7cWUQY8pz+aRvBVSUAEXkcR6Yukmv16tVF21EYQ8gz2qAeEi0EYNNzxr5p06biyC1z4zNjZs5VhedI0lWrVhVjZuzbtm3rHNlF3h04cGDW+7nQK0dcNrXHGObLYCAbxUYkIAEJSEACEpCABCTQQgIKwBYumkOWgAQkIIHBEwghhThDaiH5ygUZhuyKCD8EGdIMaUhBuCHaculGpCCSj/eWLVtWCEDq0Q/fIQL54Z2QbmUBGHIQ8RdHkUNG8m4cpeX9kHcIQu4zpN2m54yd9viJsedCsoo2c4ix8xwBuH///jkLwKb25stg8DvGFiUgAQlIQAISkIAEJNAeAgrA9qyVI5WABCQggSESCAGI/IvotfK9f7l0i6FQFwEYUXn8O97juxUrVhTP+Q7phzRDliG8EHP8RKQd8pCfsgDkO6IJeTcK7yETQ4zRHhGCUXKhR3/0nR8Hzp/HOBlHPmfqlKP4aB/RiGDME3iUI/r6iQCM9nJ25fbmy2CIW8emJSABCUhAAhKQgAQkMPYEFIBjv0QOUAKLk0BkZC3PnjvX4rhlE5lyRFNd/bhTrNu9aE19DeL5IBI/5OPodf69jP3MM89MF110UZGZdlJLfgQYdlUSMCLk8mOxUQ8uVVltcxEWUX7s4ZB/iDv2ex4dWN4L9Eed8n2DSD2kX9Va00ccAa56nkvBmHvV30AcO87XvSqDb1kK9iMAq9oLKRmScb4MJnXfOi8JSEACEpCABCQgAQn0QkAB2Asl60hAAiMnEEKAI4x5iSOWvQwIwUL9ujvMoo0q+dBL+4OuM2gB2Ov8e5nHYhKACCekcJUE7CYA2Wt5tB9cyxGA7DXuCNywYUOxN4noQ+LFvYLUp1RFABKZl0f45esWEYV1EYDIwPL70S9SsjzOpj1RVZ/oQeYWwi4iHOPvr/x3ln/uNQJwPgya5uRzCUhAAhKQgAQkIAEJTDIBBeAkr65zk0CLCfQj5SKCj6Ob5SObZQSR4ZTvI9qpW19NGUdpp5w1temdyFJaHm+dAOyWUbapr/L8o34+/6gT4yKBRTl77WITgDCpkoDdBGBE2SEBSQxCiaQerGEUIuPYpxytjSPBJANBCsa9g1V3ABJdmB/HZXysWSQYiSQffA6hFncAxjHhOGqMKET8xd2DjI3xE4XI2OPviPfqBDrfM9ft27cXrOifpCghAJk7c41EJeU7Ast/d4ybY8U5u/xOwag/VwYt/p9Dhy4BCUhAAhKQgAQkIIF5E1AAzhuhDUhAAsMg0IsAREBE9tRIfIDYiCPC5WOPCAjESH6MMuqTqCGEYBx57JZxlPHxnH5DxIQ8iWiscoZYOEXChpA0JJBAoFDK0qdbRtkQj92ysJbnz3jJ0pof8wwxxZgjwUQcR0W0hAhajAKwSgLCCY5VR4D5jjVj/01PTxdrypF1pFu+56Ie+4YSkXN5NuEqGUw92mafxX7P34mswuwtJBz9UC/u/YtEIIwN2UjJswSHxEO6xRiRwRGVWP47z+szT/qJLMKxP0Mq0gZjzZ9XZQEOaUjb/F3k9YPVfBgM43+rbFMCEpCABCQgAQlIQAJtIKAAbMMqOUYJLEICIQfypAVgQF6FfIk7wcqZTyPLai7Aqo4YIhkQJFWysSnjaLxDdFNEeSFTQszwG+GCcGM8FD4jaUK0MSbGyPe0UZY+3TLKhrzploU1n3/II8Yd0X0xf9oq3y9XThqxGATgIP/MQu41RaTOpU/WivbLUZq0lUcFNrUd8q/qTs3YJ/2MPwRjWRiyz6vGWje+kPTd+h4UgyZGPpeABCQgAQlIQAISkMCkEFAATspKOg8JTBiBujsAQ2ox3arEBogGhAZiLH8ed5YhFOP+tUBWJQCbMo6GIAzRUzWeclKEqnva8rvZcgFYJSzze9ci42y3LKz5/KvugCtvGeZE1CKFf9N2RAgqANv/B8Ye4I6+kNGHDh0qIhb7kXw5BYQfmYkjmpW/LY4c55mK20/NGUhAAhKQgAQkIAEJSGAyCCgAJ2MdnYUEJo5Ar0eAkRp5BFMuvcqCkDY53ssRR6KfOGKIlKvqqynjaBwBzu92qxKS3IGWZzGNO+RiwZAmtMFPLgDr5t8t42xZOHZjUd4wcQSY3yEA898KwPb/ibH3Y7/G3YNzlX/QYL8hASPCj/0W+6f9tJyBBCQgAQlIQAISkIAEJouAAnCy1tPZSGBiCPQqAMtCrS4CsAwGGbJly5ZOlBt36eXRdE0Rc3MRgFVt1kUAVmVZzb8j8rCccbachbXXCMCqvnIxCTsF4MT8aTkRCUhAAhKQgAQkIAEJSGARElAALsJFd8oSaAOBXgUgCQ04yhh37uV37JWPADPvSMaQR8tVHbdtyjg6FwEYx4bjfrXoN7Kalu8AjCyrdRllm7Kw5vOvmk/c+xcCEI4I1DheTJZijwC34a/FMUpAAhKQgAQkIAEJSEACEuhOQAHoDpGABMaSQAirqsHlR2ojKyvRcCTbqMsCHAk3yKCKBER25XUjgyr9hZDrlnV1LgKQtiMTL2NAtHEMOe5Mq8oC3C2jbFMW1vKR5EhCAgMKgo85UvIMsjMzM4UIpH0F4Fj+eTgoCUhAAhKQgAQkIAEJSEACfRFQAPaFy8oSkMA4EYjjv/xGVEV24G5j7JY9tO69ubzTxKmcdbdb/V4zytZlYS23HVlaIxoynveTQbZpfj4fHIGQsL3s76Ze2SOse1Nb7JHdu3cXST0sEpCABCQgAQlIQAISkED7CSgA27+GzkACi5ZALgAXIwSzsC6OVSdqlBK/5zPrqkQ1Ve31cgR/PuPwXQlIQAISkIAEJCABCUhgtAQUgKPlbW8SkMAACXBslSOyHFddjMUsrItj1QcpABcHMWcpAQlIQAISkIAEJCABCZQJKADdExKQgAQk0Ejgd37nd4r7CiehfOxjH0srV64c26kgdnfu3FncEYng5m5LSh4ByN2NHNHl2Db3YG7evHnWfPLnHPnlKC+/8yPAvEs/ccQ4r1d1BJh36ZOEO/S5YcOGTp88I7qQ3wcPHiz6Yr9Q1yIBCUhAAhKQgAQkIAEJLDwBBeDCr4EjkMCiJ3Ddddel7373u+mCCy5Y9CzGFcB9992X+JmE8vCHPzw96EEPGsupRAZmhB2RrSHUkG15JCCCj88INpLZLFmyJO3du7cjCvmOn0g2Q1v85EeAeZ92qEeh76hXPgJMtG0kvqEuYpLvYky0e/To0UIK0gZt8pmEOhYJSEACEpCABCQgAQlIYOEJKAAXfg0cgQQWJYHDhw+nq6++uvj5qZ/6qfTmN785PeEJT1iULJy0BIIAUg0RF9mZ+R6Jh3AL2Yb043kk8iCSj8zORApSFxkYmazLZHMByL9D1pXr5QIw2s/bpP+pqamUZ+TO22IOZOaO566wBCQgAQlIQAISkIAEJLCwBBSAC8vf3iWwqAjcf//9Hen3ve99L1188cXFz3HHHdcXh7pMpgiSEBxxhHHVqlXFccUoddlNkRwcb4wMuciM9evXFxFW8U55kMuXLy/ETPk5EmbNmjWFjKEwLqRMXYlMq0RN0R9t5uXIkSPpmmuuSa9//euLr3uZW1OfS5cu7USE5X0hdmgfEWUZPYGqJB3sX/YjaxpirpzFl+8j2m7t2rW14i1vn7VmryHq4khv7NlcANYlBGFPHzp0qLOP2DP531r+fPQk7VECEpCABCQgAQlIQAISyAkoAN0PEpDA0AlwJxiRftdff31H+p1xxhlz7rcukynCAZmWixKEGpFRcRdZlcxAhGzatCkhC0OsxL1o/I53QtTFwCMyq/yc9ohw5EgmQiS/u61KXvI8IqZoe2ZmZtbdaZ/4xCfSmWeeWRypPOGEEzrj6Ta3pj4RSiEvg00cP921a9cskTPnhfLFvgn0KgCrjtayptwf2KsAZHCIb/YrexgBHnt2LgIwBHxMulskYt9gfEECEpCABCQgAQlIQAISmBcBBeC88PmyBCRQR+DrX/96J9rvcY97XCH+BnXHXz8CkEg86ocQKwtABAgRUMi9ctQbMgWpUhcBFXOveh5yLURi1K0bexz9jMQP+VjqBGDT3Jr6RE7md8cxtkgU4c5eGAKsO/I4F3xVR4ARyXm0XT5ahG7d87r9x/v0zbu5QI8jvOVjx7RPff5+KPE3lkcmKgAXZg/ZqwQkIAEJSEACEpCABKoIKADdFxKQwEAJEE1EtN+tt97aifZ74hOfONA++hGAiBQiouJ+tLKsQ3YgM+Lob9VA5yIAI8ECEjEvdWNH8nAEOI73crQySp0AbJpbkwBE3oTwo1/6Z7xmbh3odu2rsVgT9iwSmb3J3s0jSUO+EbXK96wZf3chDcvPeRbJOfL9F8d/+S6OfUf0Z9XfCRmD80QkuTRXAPa1zFaWgAQkIAEJSEACEpDAyAkoAEeO3A4lMHkEPv/5zxfS7x3veEd6/vOfX4i/l73sZUObaD8CkAimPLKtLDYQKEiXcqRePvh4Jz9Wy/OIwCu3yWfkDHcIRobVbjIu7mJjHJFwIe5W4706Adg0tyYByPPoOyIBy3fLDW0RbbiWQMjYiAYNIZuvTUg/9lpk7s3vjoyj6/zmvYjuy4+g53Vog7+F6IO+qZvv+TgqzMCpl0cgUjf+zmJivMuY4l5Bl1wCEpCABCQgAQlIQAISWDgCCsCFY2/PEmg9Af6jH/HHcV+k3yWXXJIe+chHDn1e/QrAuF+PSCr+nd+R1sux17o7AGMc8TyfOHKwSirW3fEWEYC0gVjJP3cTgN3m1osApE4IJNbTIgEJSEACEpCABCQgAQlIQAKTR0ABOHlr6owkMFQCn/rUpzp3+1144YWF+Hvuc5871D7LjXcTgBxhJOqoHJUX0VH8zgUgkVFEU/USARj3oZXHUxUBiMSruoetPPaI+MsjpWI8JAOhdBOAPK+bW68CsNu9cCNdWDuTgAQkIAEJSEACEpCABCQggaEQUAAOBauNSmCyCNx7773F8V6i/R72sId17vb7vu/7vgWZKMKKqLX8eG2INO5B43lZykWkHPeWbdu2LYXMQ9JxXDfuCKya0FzvACSrKu3mpSzbmAM/+fFN6uffNwnAurkpABdke9qpBCQgAQlIQAISkIAEJCCBsSOgABy7JXFATQS4h4osmQgfJBD3rOVJC6ouo8/bbJI5Tf3nzyNhQn7H1SRFU910002F9Purv/qr4ngv0X5Pf/rT+0E0lLpIuy1bthRJD9gDlIj6i2QedZl59+/fX+ydPJqPNTt69GgiejDaY23pBxHXtGeqnkcyh7LcK+8P9g5RiOUMxMyHNtjvTQIw5l81N5417cmm50NZRBuVgAQkIAEJSEACEpCABCQggZERUACODLUdzZcAMmRqaqqIqIpoKcRLWdw0CcCqy+3nOrYqcZJfsj/Xdhfyva9+9audI74rV64spN8rX/nKhRxSZd8kGCCSL8qqVasKYRcCr5uUY8/kApC9RXtkOY2ydOnS4jvEXNUdf1GPduoEIe+XowDzPYNkXL16dWX0Yf7s7rvvTmeeeWax10844YTK/kI4luemABy7reuAJCABCUhAAhKQgAQkIAEJjJyAAnDkyO1wrgSQKQieiLqLdrhrDelBNFjIDuoigogURAzlEYJ1/dMu7ZC8oarE8+XLl3eyWg4qcgp5w1jztufKaa7vXXfddYX4I6Mv0o+fk08+ea7Njew91oUoul7WuJdBIYgjurSX+taRgAQkIAEJSEACEpCABCQgAQmMOwEF4LivkOPrEFiyZElxRLN8V1rcfxZ3v8X9cERlIYUQRPkxzHK0Fs+5A45IrqjPsUvaocRzEjIgmiKCkDoISd7h+7iTLpeCPCdKLb8HLsZLe7yLrGR8vM8zIsL27t07kpX/+7//+06038tf/vJC+r3whS8cSd92IgEJSEACEpCABCQgAQlIQAISkMBoCCgAR8PZXuZJII5DhuQrN5fLQQQcIi0iBcvHLMsCsBzFx3OiCokCoyDm+EHmReEZ8q4qAjD/Lo5l0mYcTeVIKeNDIEZffI4INt6n//KdcPNE2Hkd0XnVVVcV4u/+++/vRPsdf/zxg+rCdiQgAQlIQAISkIAEJCABCUhAAhIYIwIKwDFaDIdSTyCkXV2mViLwiAwkmq5KyiHfeJ7f54YIi2g8ZFw5kQiykXZXrFiRIlqvPMImAUj9iFgMgUibRPwh+XjGseNc9lGPeTLnYZQPfOAD6cYbbyzE37Oe9axhdGGbEpCABCQgAQlIQAISkIAEJCABCYwRAQXgGC2GQ6knQCTdsmXLinv+4mhuXpsIwPwIMGItPyqci7o8AjD+XXXvH5KOfteuXTsrYUTeby8CMI8oRDRGdlfaiWjFPIsw38dxYveEBCQgAQlIQAISkIAEJCABCUhAAhKYLwEF4HwJ+v7ICCDJEGb5UVw65zMRdJEMYi4RgHURfuX7+sqT7UUA8g5jJzox7iVELlKQgUQexueRwbQjCUhAAhKQgAQkIAEJSEACEpCABBYNAQXgolnq9k80ovXyRCB8NzU1lTZv3lwINgpSbnp6Oh06dKiQayEI4569qjsAiS6k3TgGTJ2INOR3/jzuBqQux3jjSG8QrpKCjO3gwYOFAGRccR9gjCWPbKR9xhp12r9yzkACEpCABCQgAQlIQAISkIAEJCCBhSSgAFxI+vbdNwGEGVFzCD4EHPf4IdfyO/QiiQbfc38f9+l1ywKMcKPN/fv3F9KPSMKlS5cWEo7Cc0QfAo/nucSjLs8YD8eIQxxSL4QkbUQk4apVq4r28xLHgpGMkYW4Kttx37B8QQISkIAEJCABCUhAAhKQgAQkIAEJpJQUgG6DVhJAykWG3W4TyCP5oh7fxZHh8ruRrTdPCJLXqWpvUACRhMzJyL9BEbUdCUhAAhKQgAQkIAEJSEACEpCABCCgAHQfLCoCRN9t27atiPAr3yW4qEA4WQlIQAISkIAEJCABCUhAAhKQgAQWDQEF4KJZaicKgTgqzPHcuig/SUlAAhKQgAQkIAEJSEACEpCABCQggUkioACcpNV0LhKQgAQkIAEJSEACEpCABCQgAQlIQAISKBFQALolJCABCUhAAhKQgAQkIAEJSEACEpCABCQwwQQUgBO8uE5NAhKQgAQkIAEJSEACEpCABCQgAQlIQAIKQPfASAmQ6Xb37t1p69ats/olu+7Bgwc735OgY3p6Om3evHnWXX18f+qpp6azzjqr8n3a5/n69es72XSjrfJEN2zYUNQtP6ftNWvWFNVjXHWQqEd9kovs378/RZt5/T179qSTTjoprVu3rvi6aW7UgUVdOfnkk9ORI0cewJAMwjt37pw195Eurp1JQAISkIAEJCABCUhAAhKQgAQkMJYEFIBjuSyTOyiE2tq1a9OxY8dmTZKkHGTnje+RaiEEeRaF7/mJ75BemzZtSgcOHEgbN24sZCHfIdn27dtX1A1ZWJaG1M9lIs8RiLy3YsWKdOjQoUIA8kOpkpfRPm0hNhGWO3bsmDU3xN/KlSvTlVdeWXzfNDeeN/VJMpNzzz23w4F2+Y73kJEWCUhAAhKQgAQkIAEJSEACEpCABCQQBBSA7oV5E/jYxz6WTjzxxPS0pz2tsa1+BCCNIbMQb5GxtywAEYHIPurlWX2RgPyE4MulYXmQ5TbpDwGIVMylYd3Y6WfZsmVFRB4ReDMzM40CsJe5UaeuT+a7evXqQlKedtppRT2EIL/5bJGABCQgAQlIQAISkIAEJCABCUhAAgpA98BACLz97W9Pn/70p9Of//mf99RePwIwIuHimC4dlGXdkiVL0q5du4rov7pSfqdJAPKcdvfu3VtItSh1Y0dAEvUXEpLP+XtVEYC9zK2bAOQZ8pNjx4hKZCDRh0QBWiQgAQlIQAISkIAEJCABCUhAAhKQQE7ACED3w5wJ/N3f/V269NJL02c+85me2+hXACLKODJ85513PiCaL6LgypF6VYIPoVc+Ahz3EOaCkGg+jiIjFWkf+dgkAIm4Q0Ai3/iJY8TxXp0A7Da3pj7jOX0fPXo0LV++vHNsuOfFsKIEJCABCUhAAhKQgAQkIAEJSEACi4KAAnBRLPNwJolUK9/l19RTvwKQKLeI7iOyLpd10VbIwbq+6+4AjHsE406+/P0qqVg19pCQHPvlCHL5M23WCcBuc+tVAHJf4dTUVEeQNvGP55Espdf61pOABCQgAQlIQAISkIAEJCABCUigvQQUgO1duwUd+RlnnJE4/nv66af3NY5uAhDBh5ii5KIv7uRD9CED4z6/uHuvlwjAXu8ApE2i+A4fPlzcr5eXqrFTl2O4+RFkjgMTXRjHcbsJwLq59SoA63g2LQqJU8gkvGXLlnTOOec0Vfe5BCQgAQlIQAISkIAEJCABCUhAAi0moABs8eIt1NB/6Zd+KT372c9Ov/iLv9j3EEJYRcRcNIAsI3oust+W7+1DsE1PTxcRh7nMiyQfyMO60u8dgJE8BJGXi70q2UbUH/f95UeFmQcCEWFJ6SYAeV43N541Cb6m590W6Oabb07bt29PX/7ylwsRyHFuiwQkIAEJSEACEpCABCQgAQlIQAKTR0ABOHlrOtQZXXXVVUVk3J/92Z/NuR9kGff6cc8eBWHGZ2RUCLe6zLwIN5JdxPHdEGB8jjv9EHi7d+9Oq1at6kQS9hoBGJOiPdoIiVcl45COiEv6y0tE9UWG3iYBGPXLcxu2AIwx33HHHQX7a665phCB/JDV2SIBCUhAAhKQgAQkIAEJSEACEpDAZBBQAE7GOo5kFiT7eNWrXlVk/Z1PQfgh+oiSi4K8C6nHd1VRezwnQUe5LhIwouiivTVr1iQEXUQIHjx48AFDjnaq+qqKAixH2xH5h7Srij7MnzUJQAbWbW7I0bq7FucTAVgG8p3vfKcQgfy85CUvKURgv0e857MvfFcCEpCABCQgAQlIQAISkIAEJCCB4RBQAA6H68S1+j//8z/p+7//+9N///d/D2xuSDai38hkO6iCEKM9xJxl7gTe9a53FSLwYQ97WCECEZoWCUhAAhKQgAQkIAEJSEACEpCABNpJQAHYznUb+ahXr15dHNkdpKwb+STssG8CH/3oRwsRSNQmIvBXf/VX+27DFyQgAQlIQAISkIAEJCABCUhAAhJYWAIKwIXl34reL7nkkvQTP/ET6eKLL27FeB3k4AkQqYkI/NM//dPOPYEnn3zy4DuyRQlIQAISkIAEJCABCUhAAhKQgAQGTkABOHCkk9Xg2972tvQP//AP6a1vfetkTczZzIkAR8HjnsAzzzyzkIHI4XEsSMv9+/cXx8w5Er5+/fq+I1iJfOTdPMtz01zhctFFFyXE+SBKUxbrfvoY9Nj66du6EpCABCQgAQlIQAISkIAEJLBwBBSAC8d+7Hu+9dZb06tf/er0qU99auzH6gBHT+C9731vIQORgojA8847b/SDqOmRxCyMCemHvOO+yfguskX3Mti5yLdBS7Y8mU0vY+5WZ9Bjm+94fF8CEpCABCQgAQlIQAISkIAERkNAATgazq3rhWQfD3nIQ9L3vve91o3dAY+WAIIYEch9gUg3fh784AePdhBZb8i+FStWFNmiL7vsss4Tovm4y/LAgQNFlum88A5ZqZcvXz4r2q+bACSycHp6Oq1atWpW0pk6yUaCGqIJq+7RrOu/DmLU5zkZr/MS41q6dOkD+lIALti2tGMJSEACEpCABCQgAQlIQAILSkABuKD4x7dzpMaePXvSM5/5zPEdpCMbKwJ3331353jwL//yLxci8AlPeMLIx3jFFVcU0X6IsHLZuHFj8T0yjoLgI8Mx9ZFzBw8eLJLdUA95GN8TRYi427FjR/FePOM7xOKmTZuKuVPKko3nU1NTCSFHOXr0aNq7d29HzsIPDLEAACAASURBVPF87dq1hUhE7DGebdu2pWPHjnXGyDiZF4XfPM/FX8yHd+PIM7+XLVtWCM/Iiq0AHPl2tEMJSEACEpCABCQgAQlIQAJjQUABOBbLMF6D4P6y5z3veYXUsEhgLgRIFoIQW7lyZSECyxF3c2mz13eQYIi0kGL5e8iz3bt3pzvvvLMj16Iukmzfvn3Fvp+ZmamUb3yJFEQAhmhD4DE/vqfvsmRDHiIUQ+Dxb6INDx06VPTBc9qLaEXa4O7CKgHI+HifuUUkIeMPwceY8vsKaYt60bcCsNdd9P/1cr79vz23NwZ57LtpBKPs60tf+lKxty+//PKmYflcAhKQgAQkIAEJSEACEhgwAQXggIG2vbm3vOUt6bOf/WyR7dUigfkS+MAHPlCIQCQKIvDCCy+cb5ON7yPjkGCIjXLhOwRfLteQZPlR4SVLlhQCEKlWdQSY+rQf0YD0gZSjPt/lki2OHUd71EXScUSZ7/g3x5JjPDxH7hERWCUA837qQPA+kYzRFu2EDFUANm6fDjf2K+tHYb05Ug7/UZS53D3ZNC7mwpyICM3LMPqqG8tNN91UJMe56667mobrcwlIQAISkIAEJCABCUhgwAQUgAMG2ubmPvnJTxb/gfiJT3yizdNw7GNIAPmACLzhhhs69wQef/zxQxkpMo/+6iIA+T4/Akx0XB6hiACMewKr5EjVd7QR7eaSrSzzYsLRB59z2cfnkIZVArBJ1sQRYH5TYp4KwN63WqwZ+zXEMN+FKI5oyt5bHI+adXtxlKNTAI6Stn1JQAISkIAEJCABCUhgNgEFoDuiIPDd7343IWTuv/9+iUhgaAT+/d//vXNP4Pnnn1/IwKc97WkD7S+i/Djmmx+HpRM+I3Iiei/u1utHAFZF4dVFAObRfvkx3YgAjIQleYQgx3y5M7DfCMCqvnIxyfyNAGzeahyZ5qccQRpZpDm6zT6CLeue7zG+C0HI2u7cubMjYWmTKMLYB+XnEWUY0av8rjs6H/dYUoc+SF7DnmbvcMQ2jqdv2LCh2O985t5I5hDj41lVX1GX34x58+bNnTlGv3xPe8yB5yGcm+asAGzef9aQgAQkIAEJSEACEpDAsAgoAIdFtmXtkuzj2muvTc94xjNaNnKH21YCb3/72wsZ+PjHP74QgevWrRvYVBAnJNuIBBhxBJnkGyFH6KxJAFYd941osLiHr5xduCzZ6APhR3IRSvmOwngeR6WRShzhrRKAEcWVZzKOe/9CACKoEDRxvJjkIkYA9ra12CeROKVKvuXRofm/o3W+i3VjXyDkoh0EXexJ6iPieB4yOoQba9cU6cl6cpQd8UeUYhxXp03e5zPt8Yw+QmjmR4CjXt5X7BmkXtxriVBEptNm3i995X1Qv2nOCsDe9qG1JCABCUhAAhKQgAQkMAwCCsBhUG1ZmwgHjiESEWKRwKgJIAWQX0iHc845ZyDdI3IQFERHIS74TNbcSHgQnTQJQIQGwm56erp4P0RaZOIlggoJkh8XrcoCzN8YbVCQNkiZiBxjbDxHtPCMtsv3FOZZgCMJCaKKguCjPQrChzkjd4gq5HeeEMUIwO7bKwRrVfQob+YJXZoEYFVPvBOCljXNM0vn9XsRgPxvdt04oy32Uki5uiPAeV9Vx+cZI38DEU1Kv3nEakRB1h2NzuesABzI/7zZiAQkIAEJSEACEpCABOZEQAE4J2yT89Kf/MmfpC984Qvpj//4jydnUs6klQS+9a1vpRNOOGHgY0eARMbcQTdezrrbrX1EHCWOgNbVjWOatN2txPPyMWf6iWiyQc930tsrR3OW54vM4hgvsqsXARjRnPlaRvRmZHQmOhTBFkdy6TOXcvT1zW9+sxjK2WefnX76p3+6ENG0Xd4jfM/R3Pz+yxDXvQjAuvstc4kYkrBKMvJdtzkrACf9L8j5SUACEpCABCQgAQmMMwEF4DivzpDH9rd/+7fpda97Xfr4xz8+5J5sXgIS6Cb8OBqKpES0IHyQTHlmYumNjgBij+Pa5Yy/5SPWZQEYz+MIcNzJl0edlt9B1iICkXO7d+9OHFFHBuYijqPyIY+f9axnFdHa1I+IvJxMZKKOsed3QA5KAJb7zftomrMCcHT72J4kIAEJSEACEpCABCRQJqAAXKR74r/+67/S0qVL03333bdICThtCYwHAaQfkigiFZE/kVRhPEb4f6N4y1ve8oDEGOM0vn7Gwn2nT37ykytfQbxyHJujunm0ZiTTYJ0orBOiLWRbJJ+puruR+k3RhXGXX2Slzo99lwdaJQCrBF9+32QvAhCBx9yJUoxChClj46eq31wAliMIy3NWAPazS60rAQlIQAISkIAEJCCBwRJQAA6WZ2taW7lyZbr++uvT05/+9NaM2YFKQAILR+DIkSPp7rvvXrgBDLBn/nfvoQ99aGWLRNshzojK5DcSkCg97tuLhBq8GHdMIs2I/kOa5clb+J7juPymTaIKDx8+XNQLecjxX/4dyTSoU44ArBpktwhAIgSRkoyViEIiS6nPGJB53C/JnOLIcS7tog5tMA7aQIQi8iIJSFMEYLc5KwAHuIltSgISkIAEJCABCUhAAn0SUAD2CWwSqvMffi94wQvShRdeOAnTcQ4SkIAEBk4gojKRZ7m4yztC7kU2aCLk+Jwnw6CNSPjCcz5H0gzei59ItBEZg+PYcFUmYvpHGMY9gPl4+D6EZGSw5ruIUuTftE2JcZT7QgJGGxH9F5GQVf0yjryPbnP+0pe+VEQYXn755QNfLxuUgAQkIAEJSEACEpCABLoTUAAush1ChlAiWfgPPIsEJCABCTQTiMQW5WPBzW9aQwISkIAEJCABCUhAAhKQwHgQUACOxzqMZBR/8zd/k17/+tenj33sYyPpz04kMAwCRBuRMIFEGXkhEokjmPE9kUjT09Np8+bNs+5yq4uuivcjs+/69es72YOjrfJ84hhl+TmRW2RfpUTG2DoWMV6OWRIdlWeDjXf27NmTTjrppLRu3briq6a5UQcWdeXkk09OHOktMyT6i/8nQT73YaxhG9tkfxARV8663Ma5OGYJSEACEpCABCQgAQlIYPERUAAukjX/zne+kx71qEel//zP/1wkM3aak0qgLpkBoo37x/IkDCEE82OZ5UQFSC/uReNuNiK9OO7Id3GUMerDs3wkM45RxvdxnxvHPrnfjYix8pFQBFLeTjynLcQmwrIcoYv4497OK6+8slhW3u82N57DiVIlTHnOkVSOiebji0QPkehiUveQ85KABCQgAQlIQAISkIAEJLDYCCgAF8mK/8iP/Eh6//vfn572tKctkhk7zUkl0I8AhAEyCwkW95iVBSACLO57y7O+IgEjKUL5nTLb8nP6QwBGwoeoX9cO/SxbtqyIyCMCb2ZmZlYXVQKwl7lRp45XZGhFUkaiCIRg3Gk3qfvHeUlAAhKQgAQkIAEJSEACEliMBBSAi2DVL7jgguLo4C/8wi8sgtk6xUkn0I8AjEg4ou4i+UFZwi1ZsqTI0BqJEqr49SsAaYN2ycKKVGsSgIyNqL/Itsrn/L0qAdjL3LoJQJ4hPzl2jKhcvXp1EX1IFKBFAhKQgAQkIAEJSEACEpCABCaLgAJwstbzAbNBKnAP2vbt2yd8pk5vsRDoVwAiytauXVskv4njt3yH/IoouHKkXpkl9RF65SPAcYdeLgiJ5uMoMlKR9vM74+pEIhF4CEjkGz9EEHKMOEqdAOw2t3i3jlc8p++jR4+m5cuXd44NL5a9tBDzZN/lx67nOoamTMHRbt2dmXPt1/ckIAEJSEACEpCABCQggXYSUAC2c916GvVHP/rR9MY3vrFrMoCeGrKSBMaIQL8CENkS0X1Ik1zCRVshB+ummd/xl9cJkRN38uXPqqRilQAMCcmxX44glz/TZp0A7Da3XgUgonFqaqojSMdoqSdyKIjkuKdyPhNsikrtdf3nMwbflYAEJCABCUhAAhKQgATaQ0AB2J616muk3/72t9NjHvOY9B//8R99vWdlCYw7gW4CEMFHxBMlFyRxJx+iDxkYEYBx914vEYDxThWfcgQgUXyHDx8ukoDkpUraUJdjuPkRZCJ3iS6M47jdBGDd3HoVQE0RguO+H9o2vkEJwLbN2/FKQAISkIAEJCABCUhAAgtLQAG4sPyH1vtTn/rUQio85SlPGVofNiyBhSAQwioi5mIMyDKi5yL7bVm2Idg4Dk/0VS7z4lhw3BHYJPh6eR7JQxB5udirEoBE/XHfX35UmHkgEBGWlG4CkOd1c+NZk+Brer4QazxJfbIH+N9i1hepS3KYPAKQCEyyP7Nn2Afcw5iX/Hm0EXda5hmlWUcSyNAOZcOGDcW+qDoCzF6nz9h71I0SUbL8JtM0fXCFRJ4gZ5LWx7lIQAISkIAEJCABCUhgsRBQAE7gSv/8z/98eulLX5rOP//8CZydU5JAKqQE9/pxzx4FYcZnREUIt7rMvIgMJEsc3w0Bxue40w+JgiBZtWpVJ5Kw1wjAWB/ao42QeHxfHhOSBXEZ0ibejai+yNDbJACjfnluCsCF/WthbdlfSEDWmD2B2A0ByGcEH79ZO+pF8hhGzvd8xw97nnXmzkZ+ylGniEX2L8/ibyL6528j+ozvYv/H3ZP5cXbuhEQK0hZ985koWYsEJCABCUhAAhKQgAQk0F4CCsD2rl3lyP/oj/4oHTlyJF155ZUTNjOnI4H/J4DwQ1wgU6IgP/LkClXRdjwnQUe5LpImouiivTVr1hSZgyPKimiocol2qvqqigIs1yPiC/FTFX2YP2sSgCGL6uaWC6DyHIwAHM5fVhwvD4lLL6zzpk2bOjKOtUcAxh2T8U7cSYkMrDueXnWXZTkqlj7z9a068h53QIYgpN0Qf7wfcnkQ9xYOh7StSkACEpCABCQgAQlIQAK9EFAA9kKpJXUQFAiJOALZkmE7TAnMmQBCI6Ki5txI6UX+fhAgHnkcFNHF2U6VWI0EL8i0eF7OLM33EW3XTdyWZTKfEeKIY/4dx3rzcdTJXkRjiEreJUqQdqLkzxfnajprCUhAAhKQgAQkIAEJtJ+AArD9a1jMgGQfj33sY9O99947ITNyGhKQgATaS6BXAVh1tBYBHcfa6yLv6jJKE9FHpOGyZcsKqTcXAUikbC4mu0UitneFHLkEJCABCUhAAhKQgAQWFwEF4ISs95Of/OT0oQ99KD3pSU+akBk5DQlIQALtJVB13LbqCDDf5dF2+YzjeHjV8yoBGO9G33mkYYjE8rHj8j2UcdelArC9e8+RS0ACEpCABCQgAQlIoIqAAnAC9sXP/dzPpfXr16ef/dmfnYDZOAUJSEACk0GASDoy80YSkL179xaZdUPGhXzjXkAkH1F/RPBFVGD5Oc8iOUf5DkASzvAdd1bSH/cIRlbs/ChxjCnuy4zkNxz7pSgAJ2PvOQsJSEACEpCABCQgAQmUCSgAW74n/vAP/zD967/+a/qDP/iDls/E4UtAAhKYPAJIPMQdYi6y+ubJakL6xd2THP+NTNbQ4Pv4ifv5IjIwEtQQ8Uc/tMW/qUcb1OOOTJ7lfTKeuCuWunmEIXVDJMZq8C7t0Z9FAhKQgAQkIAEJSEACEmgnAQVgO9etGDVRIm9605vSRz7ykRbPwqFLQAISkIAEJCABCUhAAhKQgAQkIAEJDJOAAnCYdIfY9re+9a10yimnpKNHjw6xF5uWgAQkIAEJSEACEpCABCQgAQlIQAISaDsBBWBLV5BkHzfeeGP64R/+4ZbOwGFLQAISkIAEJCABCUhAAhKQgAQkIAEJjIKAAnAUlAfcx3nnnZde8YpXpJ/5mZ8ZcMs2JwEJSEACEpCABCQgAQlIQAISkIAEJDBpBBSALVvR3//930//9m//ln7v936vZSN3uBKQgAQkIAEJSEACEpCABCQgAQlIQAILQUABuBDU59jnX//1X6ff/d3fTR/+8Ifn2IKvSUACEpCABCQgAQlIQAISkIAEJCABCSw2AgrAlqz4Pffck1asWJFmZmZaMmKHKQEJSEACEpCABCQgAQlIQAISkIAEJDAOBBSA47AKPYzhiU98Yrr55pvTE57whB5qW0UCEpCABCQgAQlIQAISkIAEJCABCUhAAv9HQAHYgp1w4YUXpqmpqeLHIgEJSEACEpCABCQgAQlIQAISkIAEJCCBfggoAPuhZV0JSEACEpCABCQgAQlIQAISkIAEJCABCbSMgAKwZQvmcCUgAQlIQAISkIAEJCABCUhAAhKQgAQk0A8BBWA/tKwrAQlIQAISkIAEJCABCUhAAhKQgAQkIIGWEVAAtmzBHK4EJCABCUhAAhKQgAQkIAEJSEACEpCABPohMBYC8Ctf+Uo69dRT+xm3dSUgAQlIQAISkIAEJCABCUhAAhKQgAQkIIEeCPQkAG+55Za0du3adOzYsVlNXnHFFWnbtm2d788666x08ODBdODAgcS/o/Bvfqgf5bbbbktbtmxJtB3l3HPPTdu3by9kYLRVnkO0XX7O582bNyfaiHHVzX/r1q1FnR07dhRj2LVrV9q4ceOs6uvWrUsrV65MV155ZfF909yoA4u6cumll6arrroqHTp0KJ122mmdasG2/H0Pa2cVCUhAAhKQgAQkIAEJSEACEpCABCQgAQk0Ehi4AETsrV69upCAUcoCMKQXIu6yyy5Lj3jEI9I999xTCLmoWyUN89nkz4kg5N2dO3emO++8c1Y0YZ28pC1EI30vW7Zs1nh5ViUAe5kb73YTpvv37y8kIIU5w2rDhg2z5GjjqllBAhKQgAQkIAEJSEACEpCABCQgAQlIQAI9Ehi4ACS67Z3vfGfxQzQepSzzqBP16sbZjwCMNpYsWZL27t3b6bebjEPm0QeyDglXFodVArCXuXXrk2e0EVGKyE/GkUdB9rhuVpOABCQgAQlIQAISkIAEJCABCUhAAhKQQE8EBi4A4+jv7t27C6lWFoBEvUXEXX5MuDzafgUgUYArVqx4wPHjumi8OPKLqKzqq0oANs0t5tAt6jCiCDnqzDFkPnv/YU971UoSkIAEJCABCUhAAhKQgAQkIAEJSEACcyAwFAFIZBuRbgguRFsu2EKOlSPuqgQg9wmWS9xDSJtE/PEbqYjIW79+ffE7L1UyjvrIQqIFeZ93uL8vhCXv1wnAbnPrRQBSJ+4oRALSnkUCEpCABCQgAQlIQAISkIAEJCABCUhAAsMiMBQBiODKpVouAPN79OYbAQiUXAByD2A5mUeVAGRsjJGoQQpCkCi8ffv2dZKX1AnAbnPrVQB2ixAc1kLbrgQkIAEJSEACEpCABCQgAQlIQAISkMDiJDBvAYjMijvsykdpkWpEuIVYiyzARO5VZd7Nl6DfI8B1kYVVsq0uwzDJOCKCsJsAZJx1c+NZk+Brer44t6KzloAEJCABCUhAAhKQgAQkIAEJSEACEhgGgZ4EYN39eog0RFhIs7K04/stW7ak5cuXdxJfMAmkYGTDJQtvFCLxIhqvXwFIG+XxVMm4mEv5CDKScmpqKs3MzBSZgZsEYN3cFIDD2Ka2KQEJSEACEpCABCQgAQlIQAISkIAEJDBXAj0JwJB2JPaIO+s4ynvgwIFZSSyqpB13AR4+fDht3bq1OHZLQfKRCZfvoz2+Q8IRGRjtxB1/+eTWrFnTeU69aDMXb7ncK0fb0R/fMf5yQWbGvYVNApB3q+amAJzrVvQ9CUhAAhKQgAQkIAEJSEACEpCABCQggWEQ6FkA0jmCDnlGFB3yC5mWR/ARFYdEy+/2Q7TFEeDynX/Upy3apD2kYNSJZ+VJhxys6ou63ANIW9EO7cedfzyvey/mh4jkHsE9e/akk046qYgErHuvbm7lPstzaHo+jIW2TQlIQAISkIAEJCABCUhAAhKQgAQkIIHFSaAvAbg4ETlrCUhAAhKQgAQkIAEJSEACEpCABCQgAQm0l4ACsL1r58glIAEJSEACEpCABCQgAQlIQAISkIAEJNBIQAHYiMgKEpCABCQgAQlIQAISkIAEJCABCUhAAhJoLwEFYHvXzpFLQAISkIAEJCABCUhAAhKQgAQkIAEJSKCRgAKwEZEVJCABCUhAAhKQgAQkIAEJSEACEpCABCTQXgIKwBas3YUXXpguv/zyIruxRQISkIAEJCABCUhAAhKQgAQkIAEJSEAC/RBQAPZDawHrPvShD00zMzPpB3/wBxdwFHYtAQlIQAISkIAEJCABCUhAAhKQgAQk0DYCCsCWrNg//dM/pVe+8pXp9ttvb8mIHaYEJCABCUhAAhKQgAQkIAEJSEACEpDAOBBQAI7DKvQ4hj179qSbb745XXPNNT2+YTUJSEACEpCABCQgAQlIQAISkIAEJCCBxU5AAdiyHXDZZZelFStWpM2bN7ds5A5XAhKQgAQkIAEJSEACEpCABCQgAQlIYCEIKAAXgvo8+3z+85+f3vzmN6fnPe9582zJ1yUgAQlIQAISkIAEJCABCUhAAhKQgAQmnYACsKUrfPzxx6dvfOMb6bjjjmvpDBy2BCQgAQlIQAISkIAEJCABCUhAAhKQwCgIKABHQXkIfXzuc59LU1NT6bOf/ewQWrdJCUhAAhKQgAQkIAEJSEACEpCABCQggUkhoABs8Upee+216cYbb0zvete7WjwLhy4BCUhAAhKQgAQkIAEJSEACEpCABCQwTAIKwGHSHUHbl19+eTrllFPSli1bRtCbXUhAAhKQgAQkIAEJSEACEpCABCQgAQm0jYACsG0rVjHeNWvWpDe96U2J5CAWCUhAAhKQgAQkIAEJSEACEpCABCQgAQnkBBSAE7IfHv7wh6e77747PexhD5uQGTkNCUhAAhKQgAQkIAEJSEACEpCABCQggUEQUAAOguIYtPH5z38+vfzlL0933HHHGIzGIUhAAhKQgAQkIAEJSEACEpCABCQgAQmMCwEF4LisxADG8e53vzt98IMfTH/xF38xgNZsQgISkIAEJCABCUhAAhKQgAQkIAEJSGASCCgAJ2EVszm89rWvTY997GPTa17zmgmbmdORwOIkcPXVV6fVq1en008/fXECcNYSkIAEJCABCUhAAhKQgAQkMG8CCsB5Ixy/BtauXZu2bt2azjrrrPEbnCOSQIsI3HLLLYm/p1NPPTXdeeeds0a+cePGtHv37uJv7YorrhjarM4888x00UUXpUsuuWRofdiwBCQgAQlIQAISkIAEJCABCUw2AQXghK7vCSeckI4cOZJIDmKRgATmRiAE4PLly9M73/nOjlS/55570rJly9KqVavSueeeqwCcG96xe+srX/lKIXWjIH7Jss7vXstCC9vYs8eOHasd8pIlS1K3501zne/7Te37XAISkIAEJCABCUhAAhIYPAEF4OCZjkWLX/ziF9M555yTvvCFL4zFeByEBNpIIGTK9u3b02233VZIQAq/9+3blxCBRNpGBCACadu2bYnfp512Wtq8eXNHHvEd7SGTdu7cmZCKO3bsKNrZv39/8c4jHvGItGHDhkIqRlloodTGdZvrmGO9ieqksDaHDx9Oe/funbUm3dpf6PViH7E/u0Wlzlfgzff9ua6P70lAAhKQgAQkIAEJSEACcyegAJw7u7F/8/rrry/+w/W6664b+7E6QAmMI4EQQhz/ReiFpOPfCBYEXghAnnFXH9KP75AwiD3eRezR1qZNmwrxd9lllxXfxbu0x2fa4BniKY7wL7RQGsd1GdaYqqLnOOod8raXfqvWC1GMSGTte4km7Ld+L+MK+Uz/VQIPwX306NEi4rGqNL3fyxisIwEJSEACEpCABCQgAQksHAEF4MKxH0nPv/Zrv5Ye/ehHp9e97nUj6c9OJDBJBHIhRFQeP4g5hF1E/4XEQ9whUXgnCvXiiHAuE7tJIMQi7SABKQrA0e2oKgHIerAWrAkFeXbgwIFZd6zmQq28XiGKQyAjifl/zNQV+uHeSY6Xs8fYP0SVxpHdpv7Lc2hqj+eIadpHQsfeCwHd9P7oVseeJCABCUhAAhKQgAQkIIH5EFAAzodeS959wQtekN7whjeks88+uyUjdpgSGA8CuUwhoo/74RAzlIj+CwHI7/w4MHVymUdbEU2Wz47vETy5OCQKKz4rAEe3F8ryLKI2169fX6x3vwKQ9xF4ETnK++wRvkMYVxXkMM/iOXWJJJ2rAGxqr7xvY8zIR0rT+6NbHXuSgAQkIAEJSEACEpCABOZDQAE4H3otepfIjunp6bR06dIWjdqhSmBhCZSFEH9HJP8ggouIrlye9CIAEYK56GN2tIlcQg6GNKSOAnD0ax/rnfecy9h+BSBryrHaXPYhkjkWXt4HtE20HRGCeYKO8h7sJwIw2puZmSn2GSVvDzG5YsWKIsIxnlOHvUyUI98xnrr3R79C9igBCUhAAhKQgAQkIAEJzJWAAnCu5Fr23pe+9KW0bt26RHIQiwQk0BuBsnxB4EWShRAlEfWHxCNSC3ESJY+eoq2yAKw6ckrEF9FXCsDe1miQtaoiAFkPpF0kZmkScHnEJnuD/VI+8o08jojCfPxV+6EsBZv6z9uoai+kH5Ixnlfd+8f42IccR86FZP7+INnblgQkIAEJSEACEpCABCQwXAIKwOHyHavW3/ve9yZ+3vOe94zVuByMBMaVQJVAyceaR/0hSxA9CBNkEVFVhw4dKqK6IglIXQQg7xAtxjsRXagAHP2uqLsDkKPfRO1RWGOEYNyRV34nF4CsaUR49jKbkGt5xB17YmpqqiPhmvrPx9NrBGDeXz7Opvd7mZN1JCABCUhAAhKQgAQkIIHxIKAAHI91GNkofuM3fqM4wvjrv/7rI+vTjiTQVgIR7Ye4qyqIIIRMyCAkIJFTEfUV2X55NzLJxlHfaI/v4x3EIe3xXdS7+uqri2OYp59+elsxtmbcVQIwxG4c02aNiMKLRB7lO/pyARjt5UlDaI/1JQqwqrCXOJa7ffv2IgKPfXDw4MGOAGzqvzwH+mH/7Nq1XSVWUQAAGRlJREFUq+iuPF764/8m8Dw/Jhx7uun91iyuA5WABCQgAQlIQAISkMAiJ6AAXIQb4EUvelEhAF/4whcuwtk7ZQlIQALVBOoiPhHAEQVIVFxIM0Qe4iyy6NJqOWkLEXxIPCRbZNnlnbIIjhGF9OM4+fLly4tj43n7Tf2X50D9kIa0jVjM28v7Y17U565Y5kZpet+9JAEJSEACEpCABCQgAQm0g4ACsB3rNPBRPvKRj0zcC8h/lFokIAEJNBG466670te+9rWmaq14/oxnPCMdd9xx8xorYqwuiq+qYYQasq2fd2iHKNO4ezJvt9/+qU90aZ7sozxO5CHjq6rTy/vzAurLEpCABCQgAQlIQAISkMBQCSgAh4p3fBvnPqsXvOAF6ctf/vL4DtKRSUACY0PgrW99a7rmmmvGZjzzGciePXvSk570pPk0MbR3EX5kDkbEId2Qf1u3bp2VSXhonduwBCQgAQlIQAISkIAEJDCxBBSAE7u0zRN73/vel66//voiMYhFAhKQgAQWngDSDwkYEX4cy40MxAs/OkcgAQlIQAISkIAEJCABCbSVgAKwrSs3oHH/5m/+Znr4wx+eXv/61w+oRZuRwNwIEPXE3WMWCUhAAhKQgAQkIAEJSEACEpCABAZLQAE4WJ6tbG3dunXpNa95TXrxi1/cyvE76HYT+NCHPlQkJnjta1+bXvKSlyz4ZCKD74IPxAFIQAISkIAEJCABCUhAAhKQgAQGREABOCCQbW/mxBNPTHfccUd61KMe1fapOP6WEHjb295WiL8nP/nJacuWLcWdlL2Ubplat23blo4dO1Y0w9HJgwcPpgMHDhT/jsK/+eFutSgct2QMtB2FY5eMj8QJ0VZ5fNF2+TmfN2/e3Mm+2m1eMd4dO3YUY6jKEIukX7lyZbryyit7mhuVYFFXLr300nTVVVelQ4cOzUpKEWzL3/eyLtaRgAQkIAEJSEACEpCABCQggfEloAAc37UZ6cimp6fTmjVrEtFPFgkMi8DXv/71Qqrxc9FFFxXCq99kDP0IQMTe6tWrCwkYpSwAo71ItEAGVLK1IuSibpU0zBnlz/kb4t2dO3cmku0gEOv6ztuIDK1k5s7HS50qAdjL3Hi3G6/9+/cXEpDCnGG1YcOGWXJ0WHthUttFLOdyea7zZB/t3r27SADSVLgzMER1U12fS0ACEpCABCQgAQlIQAKLk4ACcHGue+Ws//Iv/zJde+216f3vf79UJDBQAp/5zGcK6ffhD3+4kH78POQhD5lTH/0IQDKpIkf4iUQKZZlHnahXN6B+BGC0sWTJkrR3795ZCRzq2kHm8Yy5IeHK4rBKAPYyt24CkGe0AReE1WWXXVYknsijIOe0QIv8JdY9ojrng6Jun1e12bQ/5zMO35WABCQgAQlIQAISkIAEJoOAAnAy1nFgs3jDG96Qjj/++ERyEIsE5ksAqYz4u++++wrpd/7558+3ya4RbeUjwHH0l0gqpBollyVEvUXEXX5MuDzIJsFSfk701ooVK3o6fkxfGzduLLpEVFb1VSUAm+YWc+gmkiKKkDVCAvI5j1ic92ItwgYGJQAXITqnLAEJSEACEpCABCQgAQkMkYACcIhw29r0OeecU9xfNg4JGdrKcLGPmyOwSKVnPetZhfh77nOfOzAk/UQAIsmIbCPSDcGFaMsFW7RVjrirEoDcJ1gu+X2DiB/aRioi8tavX1/8zkuV3KM+spBoQZ7zDiIzhCXv1wnAbnPrRQBSBy70x3rRnqU/Aux1jlIjTjmuy1rmEYCsL3xDrvK/rezHKPlzvuMINvu0fASYvcqxcurn9fh3+Qgw79Inv+mLPkPs8h1t8T11aC/uq+xv5taWgAQkIAEJSEACEpCABNpEQAHYptUa4VhPOumkdPvtt6dHP/rRI+zVrtpM4K677urc74dIQvw9/vGPH/iU+hWACK5cquUSLr9Hb74RgEw0F4CIoYjsCwhVApCxMca4fxMhg6zZt29fJ3lJnQDsNrdeBWA/R00Hvpgtb5B9Dj/WmnVjPQ4fPtwRgCF3EWysPWsc7yDg4jn3r4Z8ZU9GnbVr1xZtRT0EY8jDqBf7LhLb0AfHyKNP9heCEqHM/ZaMd9OmTWn58uWdfUd/+X5r+bI4fAlIQAISkIAEJCABCUiggoAC0G1RSQCZ85znPCd99atflZAEuhL4+Mc/Xoi/W2+9tXO/3zCRdROAPIs77MqyDamWi45I1EDkXlXm3XwO/R4BrossrGqnnEE4+iUSLCIIuwlA6tfNjWdNgq/p+TDXss1tx/HxPGMy64VcyzM7I9byexXZgxElyh7M92zOI1+X+PfMzEwh8col31dVdznmdz1WtYWoZg8NInlJm9fUsUtAAhKQgAQkIAEJSGCSCSgAJ3l15zk3/sOVu9M4mmiRQJnAu9/97kL8/cAP/EAh/l7xileMBFK3+/WQGCHNyrKN7xknkU+R+IIBI0wiG24uV5A0EY3XrwCkXd7JxxPfRaQWn2Mu5SPI/O1NTU2lED5NArBubgrA4W3JKnEaEaX50XAyrOf3KrLm7EHe77avyu1Tl+hC9i7/RhBHydupajPudwwZGZIw3s+fD4+YLUtAAhKQgAQkIAEJSEACC0lAAbiQ9FvQ9xvf+MYiW+tv/dZvtWC0DnHYBO6///7OMd+zzz67EGrPfvazh93tA9pHYCCn82OTBw4cmJXEokqEEAmFROEoZUQ7IfmQKnwf7fEdsoTIwGgn7vjLB8PRzXiei71cvOVyrzymOOqJOCqXiMgiOqtJAPJu1dwUgMPbmr0KQNaxfBQc0cx69SMAmQn7hH2J8CV5DdGHlH4FYEQe5gKwLhJxeARtWQISkIAEJCABCUhAAhIYJQEF4Chpt7Svn/zJn0yvfvWrE8lBLIuTwBe/+MVC/L3jHe/oHPN9zGMes6AwIpopEh0g0/IIvnJihFyghDDJJ0D9PEFCRFpRJ56VJxztVPVFXe6GC9ET7SCE4r7Buveoy/wQkcijPXv2JO7lRARWtdNtbswp7hmsWrCm5wu6yGPceVUG6aojwIjqEHXl6bA/6p53O5odfeeRhiGgIykJQjxKHBEP4awAHOON5dAkIAEJSEACEpCABCQwJAIKwCGBnbRmf+iHfqiIkFpo6TNpXMd9Ph/5yEcK8fe5z32uEH+/8iu/Mu5DdnwSGBkBRBqZeSMJCNclkC06xByiDjFHtB4iN5JwcAQ47gLMnzNwIkZD0EUSEGQgojCOldMf9SJyNI8AjGPrvIvERiQjIKkb/SsAR7ZF7EgCEpCABCQgAQlIQAJjQ0ABODZLMd4DOXLkSPqxH/ux9M///M8jHSj/Mct/YBOlxH+8Esmyfv36WXdqdRtQRMVExFW57iATIMR/YOf3fQ2y/VGCJ5IJ8XfiiScW4u9lL3vZKLu3Lwm0hgB/K0i2OLKNnCsn0+A7/veB/z0jIjSSbjDJSAgSMg9px08emZnXCakYQpE2ypGk1KFP2ojov4iOjSjX/Fgy/zvF9+Wjyq1ZBAcqAQlIQAISkIAEJCABCTQSUAA2IrJCEPjABz6Qrr766iJhwigK/0FMFAv3rPEfzRS+49+9ZqtsEoCDPP5YdZ/XINsfNvN77723c78fAgLx98xnPnPY3dq+BCQgAQlIQAISkIAEJCABCUhAAkMmoAAcMuBJa57kCQ960IPSb//2bw99akg+ImuqEiT02nkIwEiQsGrVqln3xNW1Q59Hjx4t5GNViecc5YuIv6ZMsb2Omegdjlvnbff67lzq3X777YX4e8973tO53y+/S28ubfqOBCQgAQlIQAISkIAEJCABCUhAAuNDQAE4PmvRmpFwHPRVr3pVeulLXzrUMXNHFvdp1V2gT+dkZuWy+/yIL9/ll+Mj/zjihtRC3HE0Lo66lY/o8nzTpk3F+1EfCRntx/OZmZlC/EWEX2TmjGPK9Ek/efsc09u2bVtxd1cU3l+xYkWiPd5FekbiCJ6tXr06ca/YMMqNN95YiL+vfe1rhfi7+OKLh9GNbUpAAhKQgAQkIAEJSEACEpCABCSwwAQUgAu8AG3t/rGPfWwh5kgOMqyCbIsL8jmSilTj/r88Oq0XAYhIi/v5+I1UQ8Ih8MoCsBzFx3P6JiqPwhj4QeZF4RljqooAzNuPy/n5Lo40IzkZX2S0jbu/Yo60yXfUG2S58MIL0ze/+c1C/L3oRS8aZNO2JQEJSEACEpCABCQgAQlIQAISkMCYEVAAjtmCtGU4d999dzrjjDOK6LFhlpBjCDKiARFjRMRFRF4vAjCOAcc44xJ+pFou6CIaj75yycj7RBkiDPNovfK8mwQg9SPyMAQibRLxh+TjGceOc9lHPWQl4xxkueuuu9Ipp5wyyCZtSwISkIAEJCABCUhAAhKQgAQkIIExJaAAHNOFacOwbrjhhnTVVVelD37wgyMZLhF0SDLux4tjtL0IQN7Js1vmoi4XgPHvqnv/kHT0T1KSOF48FwGYRxQiGhlXRBcyrsjambcdx4lHAtlOJCABCUhAAhKQgAQkIAEJSEACEpg4AgrAiVvS0U6IO+0QYr1m5Z3v6IiIizv6aIsIOr6LiMCmI7280xQBGPfxlcdavq9vLgIwxgyvuJcQuUhBBhJ5GJ/ny8r3JSABCUhAAhKQgAQkIAEJSEACEpAABBSA7oN5E7jmmmvSj/7oj6anPvWp824rbyCO4obcI1JuamqqEI5xJJajs0QBRqIMPu/fv39WEpDp6enivkLkGrIw7t3jc5UwXLZsWdq1a1fnGDB1YgxxJ2E8j+g92qLvONIb8yi3z/fIP44z84xxxX2AUTdPakL7iMeoM1DANiYBCUhAAhKQgAQkIAEJSEACEpDAoiCgAFwUy9zOSYas4148BBsyjOO5fI9oo+SJQhBliLk8QjCSaCDduL+Po8PdsgDHMWMkIu/S/tKlSwsJR+E5og+Bx/Nc4lGXZwhHxsmzKgEYkYSrVq0q2i9LTyIBkZCRhZg55UeY27majloCEpCABCQgAQlIQAISkIAEJCCBhSKgAFwo8vbbMwGEGT8RhVf1IiKtKUouj+SLNviOiMCyiON5ZOvNE4LkfVe11/OkGioyX2Rj05wG1Z/tSEACEpCABCQgAQlIQAISkIAEJDC5BBSAk7u2zqyBANKPOwyJ8IusvEKTgAQkIAEJSEACEpCABCQgAQlIQAKTRkABOGkr6nx6JkDkH4XjwXVRfj03ZkUJSEACEpCABCQgAQlIQAISkIAEJDCmBBSAY7owDksCEpCABCQgAQlIQAISkIAEJCABCUhAAoMgoAAcBEXbkIAEJCABCUhAAhKQgAQkIAEJSEACEpDAmBJQAI7pwjgsCUhAAhKQgAQkIAEJSEACEpCABCQgAQkMgoACcBAUbaNnAmS33b17d9q6deusd8ioe/Dgwc73JOWYnp5OmzdvnnU/H9+feuqpD8gIHO/TPs/Xr1/fyaAbbZUHuWHDhqJu+TnZhtesWVNUj3brJkg96pNQZP/+/SnazOvv2bMnnXTSSWndunXF101zow4s6srJJ5+cjhw58gCGZA3euXPnrLn3vDBWlIAEJCABCUhAAhKQgAQkIAEJSGBiCSgAJ3Zpx3NiCLW1a9emY8eOzRogiTjIyBvfI9VCCPIsCt/zE98hvTZt2pQOHDiQNm7cWMhCvkOy7du3r6jLDyV+R1vUz2UizxGIvLdixYp06NChQgDyQ6mSl9E+bSE2EZY7duyYNTfE38qVK9OVV17ZGUe3udFmU58kMDn33HM7HGiY73gPGWmRgAQkIAEJSEACEpCABCQgAQlIQAJBQAHoXhgpgX4EIANDZiHeIktvWQAiApF91Msz+SIB+QnBl0vD8oTLbdIfAhCpmEvDurHTz7Jly4qIPCLwZmZmGgVgL3OjTl2fzHf16tWFpDzttNOKeghBfvPZIgEJSEACEpCABCQgAQlIQAISkIAEFIDugQUh0I8AjEi4OKbLgMuybsmSJWnXrl1F9F9dKb/TJAB5Trt79+4tpFqUurEjIIn6CwnJ5/y9qgjAXubWTQDyDPnJsWNEJTKQ6EOiAC0SkIAEJCABCUhAAhKQgAQkIAEJSCAnYASg+2GkBPoVgIgyjgzfeeedD4jmiyi4cqReleBD6JWPAMc9hLkgJJqPo8hIRdpHPjYJQCLuEJDIN37iGHG8VycAu82tqc94Tt9Hjx5Ny5cv7xwbHumC2pkEJCABCUhAAhKQgAQkIAEJSEACY09AATj2SzRZA+xXABLlFtF9RNblsi7aCjlYR6ruDsC4RzDuG8zfr5KKVWMPCcmxX44glz/TZp0A7Da3XgUg9xVOTU11BGkvu4WowRtuuCFdfPHF6cd//Md7ecU6EpCABCQgAQlIQAISkIAEJCABCbSYgAKwxYvXxqF3E4AIPqLnKLnoizv5EH3IwLjPL+7e6yUCsNc7AGmTKL7Dhw8X9+vlpWrs1EWo5UeQOQ5MdGEcx+0mAOvm1qsArOPZtDfe8Y53pKuvvjrde++9hQjk54QTTmh6zecSkIAEJCABCUhAAhKQgAQkIAEJtJCAArCFi9bmIYewioi5mAuyjOi5yH5bvrcPwTY9PV1kCc5lXiT5QB7WlX7vAIzkIYi8XOxVyTai/rjvLz8qzDwQiAhLSjcByPO6ufGsSfA1PW/aK7fffnshAvl58YtfnC655JJivJZqApEJOp6y7mvWrJm1/k3szjzzzHTRRRcVrC0SkIAEJCABCUhAAhKQgAQkIIFREFAAjoKyfcwigDThXj/u2aMgzPi8ffv2jnCry8yLcCPZRRzfDQHG57jTD4G3e/futGrVqk4kYa8RgDFQ2qONkHhVMg7piLikv7xEVF9k6G0SgFG/PLdRCMB83O973/sSkYH/+I//2IkKfPzjH+/uzQjEfou9xhFsZG85YUw3aApAt5QEJCABCUhAAhKQgAQkIAEJjJqAAnDUxO2vEH5EvSFOoiBUQurxXVXUHs9J0FGui5SJKLpoj6gsBF1ECB48ePAB5KOdqr6qogDL0XZE/iHtqqIP82dNApCBdZsbcpTIx6oy3wjAqjaPHDnSiQp8ylOeUsjA8847z51bE5HJ3kPiRvRqE6gqAch+4++BZC55NGlTWz6XgAQkIAEJSEACEpCABCQgAQn0QkAB2Asl6wyFANIDcUIm20EVJAztIeYs8ydw8803FzIwkoYgA5/5zGfOv+GWtlAlXJG3RAIitilknC7fS8l3IXHLApD3OW7OvuXvYfXq1UVEoWVyCeT/z4mqWcZR84g0HUcSTXPIr3OY6/j528j/H0Nzbcf3JCABCUhAAhKQgAQkIIGUFIDuAglIoJHAt7/97U5U4EMe8pDOEeEHP/jBje9OUoWyAOTzpk2b0vr16wuJ168A5H2iRRE+Ia2JSOW7SCIzSfzGfS6f+tSniszYR48e7SkpDtJ3y5YthfDtp+RRx1VtDCOyt5/x9VK36W7VEHfzEXi5OO9lTNaRgAQkIAEJSEACEpCABOoJKADdHRKQQF8EPv3pT3dk4Pnnn18ks3je857XVxttrRxiJh8/x83z47/9RAByfBjZlMs+Iqu4e7LXI8VtZTmO4/7EJz6RiNDsVQAOQtQNoo1xZKkAHMdVcUwSkIAEJCABCUhAAouZgAJwMa++c5fAPAlcc801ReKQf/mXf+lEBZ544onzbHV8X6+KACRaD2nHb0o/ApAoKqL/yvf+cRw4IgrHl8bkjawsAFlX1ojf3CPKOpGsiGhN1o07SXkWsmvDhg3F9/yUM4hDi7YocXyW9qraoA5JiPIjwLzDd5F5nL6idBtn3SoReUjfXMXAWLl/MsbIPu91DjEn2tu5c2fnvUiglEcAclSeOdAnfy8kdMoLe37//v0FZ+a+YsWK2vtPJ2/3OSMJSEACEpCABCQgAQkMl4ACcLh8bV0Ci4LAF77whU5U4HOe85xCBr785S+fuLnX3QGYZ4xGXoSQAUD5nfwOQMQLQkfZNx5bpSwAkVtEAyLbQsrymSO/SCzWOT8CHHVY8zyCsxwNF8dnifysaiMyo8e9kdSjvWiHfcN38bnbOKvIxl2TSDbGHIKTeca9e73OgfpN7TGGuCuT37HnkeVx32XMkb8F2FKPxDh1CZDGY8c4CglIQAISkIAEJCABCbSHgAKwPWvlSCXQCgJE8JA45JOf/GQhAjki/MQnPrEVY28aZJUALGeMJrIpFxt8hklVEpBoL08aMozkOE3z8vn/EagSgHk0JqIrj0qrE8L9yLOqNvLv2A/Lli2blViGSLqpqanOnkIAdhtneX2RbSEw4xniGrE4FwFIe7BhXFXt8R3Sj+cRMRjzIlKQZ8zx0KFDnaRQSEnu11QA+tcpAQlIQAISkIAEJCCBwRBQAA6Go61IQAIlAt/4xjcKEcgR4cc97nGFDLzgggtazanuvjakSUQBEr2F5EBoIEV27do1S2SUswAjRRAv1EeE8D7v5EdIWw2tRYOvEoDIrTjezVSQuyGqRiEA6/ZcPg72W7dxlpegKoEHc0QizkUANrUXcwj5F+Ph+0igsnbt2lmyj78DMmIrAFv0B+RQJSABCUhAAhKQgATGmsD/AgSlXxIOaCg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099" name="Picture 3" descr="C:\Users\brownj\Documents\presentations\certainty model epistimolo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84784"/>
            <a:ext cx="8286750" cy="33623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80743" y="5373216"/>
            <a:ext cx="7856356" cy="646331"/>
          </a:xfrm>
          <a:prstGeom prst="rect">
            <a:avLst/>
          </a:prstGeom>
        </p:spPr>
        <p:txBody>
          <a:bodyPr wrap="square">
            <a:spAutoFit/>
          </a:bodyPr>
          <a:lstStyle/>
          <a:p>
            <a:r>
              <a:rPr lang="en-AU" dirty="0"/>
              <a:t>The uncertainty taxonomy proposed by </a:t>
            </a:r>
            <a:r>
              <a:rPr lang="en-AU" dirty="0" err="1"/>
              <a:t>Tannert</a:t>
            </a:r>
            <a:r>
              <a:rPr lang="en-AU" dirty="0"/>
              <a:t> et al. EMBO reports 8, 10, 892–896 (2007)</a:t>
            </a:r>
          </a:p>
        </p:txBody>
      </p:sp>
    </p:spTree>
    <p:extLst>
      <p:ext uri="{BB962C8B-B14F-4D97-AF65-F5344CB8AC3E}">
        <p14:creationId xmlns:p14="http://schemas.microsoft.com/office/powerpoint/2010/main" val="1652130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579" y="264518"/>
            <a:ext cx="8233391" cy="1077218"/>
          </a:xfrm>
          <a:prstGeom prst="rect">
            <a:avLst/>
          </a:prstGeom>
          <a:noFill/>
        </p:spPr>
        <p:txBody>
          <a:bodyPr wrap="square" rtlCol="0">
            <a:spAutoFit/>
          </a:bodyPr>
          <a:lstStyle/>
          <a:p>
            <a:r>
              <a:rPr lang="en-AU" sz="3200" b="1" dirty="0"/>
              <a:t>Exposure  </a:t>
            </a:r>
            <a:r>
              <a:rPr lang="en-AU" sz="3200" dirty="0"/>
              <a:t>The state of having no protection from something </a:t>
            </a:r>
            <a:r>
              <a:rPr lang="en-AU" sz="3200" dirty="0">
                <a:hlinkClick r:id="rId2" tooltip="Meaning of harmful"/>
              </a:rPr>
              <a:t>harmful</a:t>
            </a:r>
            <a:r>
              <a:rPr lang="en-AU" sz="3200" dirty="0"/>
              <a:t>: </a:t>
            </a:r>
          </a:p>
        </p:txBody>
      </p:sp>
      <p:sp>
        <p:nvSpPr>
          <p:cNvPr id="4" name="Rectangle 3"/>
          <p:cNvSpPr/>
          <p:nvPr/>
        </p:nvSpPr>
        <p:spPr>
          <a:xfrm>
            <a:off x="319015" y="1700808"/>
            <a:ext cx="8460954" cy="3785652"/>
          </a:xfrm>
          <a:prstGeom prst="rect">
            <a:avLst/>
          </a:prstGeom>
        </p:spPr>
        <p:txBody>
          <a:bodyPr wrap="square">
            <a:spAutoFit/>
          </a:bodyPr>
          <a:lstStyle/>
          <a:p>
            <a:r>
              <a:rPr lang="en-AU" sz="2400" dirty="0"/>
              <a:t>To calculate risk exposure, </a:t>
            </a:r>
            <a:r>
              <a:rPr lang="en-AU" sz="2400" dirty="0">
                <a:hlinkClick r:id="rId3"/>
              </a:rPr>
              <a:t>variables</a:t>
            </a:r>
            <a:r>
              <a:rPr lang="en-AU" sz="2400" dirty="0"/>
              <a:t> are determined to calculate the probability of the risk occurring. These are then multiplied by the total potential loss of the risk. To determine the variables, organizations must know the total loss in dollars that might occur, as well as a percentage depicting the probability of the risk occurring. The objective of the risk exposure calculation is to determine the overall level of risk that the organization can tolerate for the given situation, based on the benefits and costs involved. The level of risk an organization is prepared to accept is called its </a:t>
            </a:r>
            <a:r>
              <a:rPr lang="en-AU" sz="2400" dirty="0">
                <a:hlinkClick r:id="rId4"/>
              </a:rPr>
              <a:t>risk appetite</a:t>
            </a:r>
            <a:r>
              <a:rPr lang="en-AU" sz="2400" dirty="0"/>
              <a:t>.</a:t>
            </a:r>
          </a:p>
        </p:txBody>
      </p:sp>
    </p:spTree>
    <p:extLst>
      <p:ext uri="{BB962C8B-B14F-4D97-AF65-F5344CB8AC3E}">
        <p14:creationId xmlns:p14="http://schemas.microsoft.com/office/powerpoint/2010/main" val="156004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68313" y="1484313"/>
            <a:ext cx="8496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AU" altLang="en-US" sz="3600" b="1"/>
              <a:t>Vulnerability</a:t>
            </a:r>
          </a:p>
          <a:p>
            <a:pPr eaLnBrk="1" hangingPunct="1"/>
            <a:r>
              <a:rPr lang="en-AU" altLang="en-US" sz="3600" b="1"/>
              <a:t> </a:t>
            </a:r>
            <a:endParaRPr lang="en-AU" altLang="en-US" sz="3600"/>
          </a:p>
          <a:p>
            <a:pPr eaLnBrk="1" hangingPunct="1"/>
            <a:r>
              <a:rPr lang="en-AU" altLang="en-US" sz="3600"/>
              <a:t>the</a:t>
            </a:r>
            <a:r>
              <a:rPr lang="en-AU" altLang="en-US" sz="3600" b="1"/>
              <a:t> </a:t>
            </a:r>
            <a:r>
              <a:rPr lang="en-AU" altLang="en-US" sz="3600"/>
              <a:t>intrinsic properties of something resulting in susceptibility to a risk source that can lead to an event with a consequence. [ISO/IEC Guide 73:2009]</a:t>
            </a:r>
          </a:p>
        </p:txBody>
      </p:sp>
    </p:spTree>
    <p:extLst>
      <p:ext uri="{BB962C8B-B14F-4D97-AF65-F5344CB8AC3E}">
        <p14:creationId xmlns:p14="http://schemas.microsoft.com/office/powerpoint/2010/main" val="201129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219" y="116618"/>
            <a:ext cx="5688417" cy="584775"/>
          </a:xfrm>
          <a:prstGeom prst="rect">
            <a:avLst/>
          </a:prstGeom>
          <a:noFill/>
        </p:spPr>
        <p:txBody>
          <a:bodyPr wrap="none" rtlCol="0">
            <a:spAutoFit/>
          </a:bodyPr>
          <a:lstStyle/>
          <a:p>
            <a:r>
              <a:rPr lang="en-AU" sz="3200" b="1" dirty="0">
                <a:solidFill>
                  <a:srgbClr val="FF0000"/>
                </a:solidFill>
              </a:rPr>
              <a:t>Event created by malicious actor</a:t>
            </a:r>
          </a:p>
        </p:txBody>
      </p:sp>
      <p:grpSp>
        <p:nvGrpSpPr>
          <p:cNvPr id="4" name="Group 3"/>
          <p:cNvGrpSpPr/>
          <p:nvPr/>
        </p:nvGrpSpPr>
        <p:grpSpPr>
          <a:xfrm>
            <a:off x="755575" y="1556793"/>
            <a:ext cx="7759706" cy="4298877"/>
            <a:chOff x="755576" y="1556792"/>
            <a:chExt cx="7759706" cy="4298877"/>
          </a:xfrm>
        </p:grpSpPr>
        <p:pic>
          <p:nvPicPr>
            <p:cNvPr id="6146" name="Picture 2" descr="C:\Users\brownj\Pictures\bow t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7759706" cy="429887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951353" y="2852936"/>
              <a:ext cx="1368151" cy="1330424"/>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Attack</a:t>
              </a:r>
            </a:p>
          </p:txBody>
        </p:sp>
      </p:grpSp>
      <p:sp>
        <p:nvSpPr>
          <p:cNvPr id="6" name="Right Arrow 5"/>
          <p:cNvSpPr/>
          <p:nvPr/>
        </p:nvSpPr>
        <p:spPr>
          <a:xfrm>
            <a:off x="2699792" y="836713"/>
            <a:ext cx="410445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Monitor, Prepare, Prevent and Respond</a:t>
            </a:r>
          </a:p>
        </p:txBody>
      </p:sp>
      <p:sp>
        <p:nvSpPr>
          <p:cNvPr id="7" name="Left Arrow 6"/>
          <p:cNvSpPr/>
          <p:nvPr/>
        </p:nvSpPr>
        <p:spPr>
          <a:xfrm>
            <a:off x="2793897" y="5616218"/>
            <a:ext cx="3683059" cy="8133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Monitor, Plan, Attack and Defend </a:t>
            </a:r>
          </a:p>
        </p:txBody>
      </p:sp>
    </p:spTree>
    <p:extLst>
      <p:ext uri="{BB962C8B-B14F-4D97-AF65-F5344CB8AC3E}">
        <p14:creationId xmlns:p14="http://schemas.microsoft.com/office/powerpoint/2010/main" val="2255121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2358"/>
            <a:ext cx="9151246" cy="499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47664" y="5949280"/>
            <a:ext cx="6840760" cy="923330"/>
          </a:xfrm>
          <a:prstGeom prst="rect">
            <a:avLst/>
          </a:prstGeom>
          <a:noFill/>
        </p:spPr>
        <p:txBody>
          <a:bodyPr wrap="square" rtlCol="0">
            <a:spAutoFit/>
          </a:bodyPr>
          <a:lstStyle/>
          <a:p>
            <a:r>
              <a:rPr lang="en-AU" b="1" dirty="0">
                <a:solidFill>
                  <a:srgbClr val="FF0000"/>
                </a:solidFill>
              </a:rPr>
              <a:t>While having some value to provide a snap shot multiplying the two factor is an incorrect use of a representative modelling but often done by inexperienced RM advisors</a:t>
            </a:r>
          </a:p>
        </p:txBody>
      </p:sp>
      <p:sp>
        <p:nvSpPr>
          <p:cNvPr id="3" name="Rectangle 2">
            <a:extLst>
              <a:ext uri="{FF2B5EF4-FFF2-40B4-BE49-F238E27FC236}">
                <a16:creationId xmlns="" xmlns:a16="http://schemas.microsoft.com/office/drawing/2014/main" id="{BC00277D-C452-4BA6-AB65-1B5AF3FCCC1C}"/>
              </a:ext>
            </a:extLst>
          </p:cNvPr>
          <p:cNvSpPr/>
          <p:nvPr/>
        </p:nvSpPr>
        <p:spPr>
          <a:xfrm>
            <a:off x="2917114" y="0"/>
            <a:ext cx="257153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SRMBoK</a:t>
            </a:r>
          </a:p>
        </p:txBody>
      </p:sp>
    </p:spTree>
    <p:extLst>
      <p:ext uri="{BB962C8B-B14F-4D97-AF65-F5344CB8AC3E}">
        <p14:creationId xmlns:p14="http://schemas.microsoft.com/office/powerpoint/2010/main" val="307436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 y="1124744"/>
            <a:ext cx="9143999" cy="597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67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52014" y="4869160"/>
            <a:ext cx="5760640" cy="151216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p:cNvSpPr/>
          <p:nvPr/>
        </p:nvSpPr>
        <p:spPr>
          <a:xfrm>
            <a:off x="1652014" y="2593864"/>
            <a:ext cx="5760640" cy="101566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p:cNvSpPr/>
          <p:nvPr/>
        </p:nvSpPr>
        <p:spPr>
          <a:xfrm>
            <a:off x="1652014" y="4069522"/>
            <a:ext cx="5760640" cy="7258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1652014" y="1484784"/>
            <a:ext cx="5760640" cy="10156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907704" y="252946"/>
            <a:ext cx="5328592" cy="646331"/>
          </a:xfrm>
          <a:prstGeom prst="rect">
            <a:avLst/>
          </a:prstGeom>
          <a:noFill/>
        </p:spPr>
        <p:txBody>
          <a:bodyPr wrap="square" rtlCol="0">
            <a:spAutoFit/>
          </a:bodyPr>
          <a:lstStyle/>
          <a:p>
            <a:pPr algn="ctr"/>
            <a:r>
              <a:rPr lang="en-AU" sz="3600" b="1" dirty="0">
                <a:solidFill>
                  <a:schemeClr val="tx2">
                    <a:lumMod val="75000"/>
                  </a:schemeClr>
                </a:solidFill>
              </a:rPr>
              <a:t>Definitions of Security</a:t>
            </a:r>
          </a:p>
        </p:txBody>
      </p:sp>
      <p:sp>
        <p:nvSpPr>
          <p:cNvPr id="3" name="TextBox 2"/>
          <p:cNvSpPr txBox="1"/>
          <p:nvPr/>
        </p:nvSpPr>
        <p:spPr>
          <a:xfrm>
            <a:off x="859926" y="1064302"/>
            <a:ext cx="2366417" cy="369332"/>
          </a:xfrm>
          <a:prstGeom prst="rect">
            <a:avLst/>
          </a:prstGeom>
          <a:noFill/>
        </p:spPr>
        <p:txBody>
          <a:bodyPr wrap="none" rtlCol="0">
            <a:spAutoFit/>
          </a:bodyPr>
          <a:lstStyle/>
          <a:p>
            <a:r>
              <a:rPr lang="en-AU" dirty="0"/>
              <a:t>Security as an outcome</a:t>
            </a:r>
          </a:p>
        </p:txBody>
      </p:sp>
      <p:sp>
        <p:nvSpPr>
          <p:cNvPr id="4" name="TextBox 3"/>
          <p:cNvSpPr txBox="1"/>
          <p:nvPr/>
        </p:nvSpPr>
        <p:spPr>
          <a:xfrm>
            <a:off x="859926" y="3701861"/>
            <a:ext cx="2122184" cy="369332"/>
          </a:xfrm>
          <a:prstGeom prst="rect">
            <a:avLst/>
          </a:prstGeom>
          <a:noFill/>
        </p:spPr>
        <p:txBody>
          <a:bodyPr wrap="none" rtlCol="0">
            <a:spAutoFit/>
          </a:bodyPr>
          <a:lstStyle/>
          <a:p>
            <a:r>
              <a:rPr lang="en-AU" dirty="0"/>
              <a:t>Security as a process</a:t>
            </a:r>
          </a:p>
        </p:txBody>
      </p:sp>
      <p:sp>
        <p:nvSpPr>
          <p:cNvPr id="5" name="Rectangle 4"/>
          <p:cNvSpPr/>
          <p:nvPr/>
        </p:nvSpPr>
        <p:spPr>
          <a:xfrm>
            <a:off x="1652014" y="1556792"/>
            <a:ext cx="5800306" cy="369332"/>
          </a:xfrm>
          <a:prstGeom prst="rect">
            <a:avLst/>
          </a:prstGeom>
        </p:spPr>
        <p:txBody>
          <a:bodyPr wrap="none">
            <a:spAutoFit/>
          </a:bodyPr>
          <a:lstStyle/>
          <a:p>
            <a:r>
              <a:rPr lang="en-AU" dirty="0"/>
              <a:t>The state of being free from </a:t>
            </a:r>
            <a:r>
              <a:rPr lang="en-AU" dirty="0">
                <a:hlinkClick r:id="rId3" tooltip="Meaning of danger"/>
              </a:rPr>
              <a:t>danger</a:t>
            </a:r>
            <a:r>
              <a:rPr lang="en-AU" dirty="0"/>
              <a:t> or </a:t>
            </a:r>
            <a:r>
              <a:rPr lang="en-AU" dirty="0">
                <a:hlinkClick r:id="rId4" tooltip="Meaning of threat"/>
              </a:rPr>
              <a:t>threat</a:t>
            </a:r>
            <a:r>
              <a:rPr lang="en-AU" dirty="0"/>
              <a:t>: </a:t>
            </a:r>
            <a:r>
              <a:rPr lang="en-AU" sz="1200" dirty="0"/>
              <a:t>Oxford Dictionary</a:t>
            </a:r>
            <a:endParaRPr lang="en-AU" dirty="0"/>
          </a:p>
        </p:txBody>
      </p:sp>
      <p:sp>
        <p:nvSpPr>
          <p:cNvPr id="6" name="Rectangle 5"/>
          <p:cNvSpPr/>
          <p:nvPr/>
        </p:nvSpPr>
        <p:spPr>
          <a:xfrm>
            <a:off x="1652014" y="4149080"/>
            <a:ext cx="5002471" cy="646331"/>
          </a:xfrm>
          <a:prstGeom prst="rect">
            <a:avLst/>
          </a:prstGeom>
        </p:spPr>
        <p:txBody>
          <a:bodyPr wrap="square">
            <a:spAutoFit/>
          </a:bodyPr>
          <a:lstStyle/>
          <a:p>
            <a:r>
              <a:rPr lang="en-AU" dirty="0">
                <a:hlinkClick r:id="rId5" tooltip="Meaning of Procedures"/>
              </a:rPr>
              <a:t>Procedures</a:t>
            </a:r>
            <a:r>
              <a:rPr lang="en-AU" dirty="0"/>
              <a:t> followed or measures </a:t>
            </a:r>
            <a:r>
              <a:rPr lang="en-AU" dirty="0">
                <a:hlinkClick r:id="rId6" tooltip="Meaning of taken to"/>
              </a:rPr>
              <a:t>taken to</a:t>
            </a:r>
            <a:r>
              <a:rPr lang="en-AU" dirty="0"/>
              <a:t> </a:t>
            </a:r>
            <a:r>
              <a:rPr lang="en-AU" dirty="0">
                <a:hlinkClick r:id="rId7" tooltip="Meaning of ensure"/>
              </a:rPr>
              <a:t>ensure</a:t>
            </a:r>
            <a:r>
              <a:rPr lang="en-AU" dirty="0"/>
              <a:t> the security of a state or organization: </a:t>
            </a:r>
            <a:r>
              <a:rPr lang="en-AU" sz="1200" dirty="0"/>
              <a:t>Oxford Dictionary</a:t>
            </a:r>
          </a:p>
        </p:txBody>
      </p:sp>
      <p:sp>
        <p:nvSpPr>
          <p:cNvPr id="7" name="Rectangle 6"/>
          <p:cNvSpPr/>
          <p:nvPr/>
        </p:nvSpPr>
        <p:spPr>
          <a:xfrm>
            <a:off x="1652014" y="1926124"/>
            <a:ext cx="5256584" cy="646331"/>
          </a:xfrm>
          <a:prstGeom prst="rect">
            <a:avLst/>
          </a:prstGeom>
        </p:spPr>
        <p:txBody>
          <a:bodyPr wrap="square">
            <a:spAutoFit/>
          </a:bodyPr>
          <a:lstStyle/>
          <a:p>
            <a:r>
              <a:rPr lang="en-AU" dirty="0"/>
              <a:t>The state of </a:t>
            </a:r>
            <a:r>
              <a:rPr lang="en-AU" dirty="0">
                <a:hlinkClick r:id="rId8" tooltip="Meaning of feeling"/>
              </a:rPr>
              <a:t>feeling</a:t>
            </a:r>
            <a:r>
              <a:rPr lang="en-AU" dirty="0"/>
              <a:t> </a:t>
            </a:r>
            <a:r>
              <a:rPr lang="en-AU" dirty="0">
                <a:hlinkClick r:id="rId9" tooltip="Meaning of safe"/>
              </a:rPr>
              <a:t>safe</a:t>
            </a:r>
            <a:r>
              <a:rPr lang="en-AU" dirty="0"/>
              <a:t>, </a:t>
            </a:r>
            <a:r>
              <a:rPr lang="en-AU" dirty="0">
                <a:hlinkClick r:id="rId10" tooltip="Meaning of stable"/>
              </a:rPr>
              <a:t>stable</a:t>
            </a:r>
            <a:r>
              <a:rPr lang="en-AU" dirty="0"/>
              <a:t>, and free from </a:t>
            </a:r>
            <a:r>
              <a:rPr lang="en-AU" dirty="0">
                <a:hlinkClick r:id="rId11" tooltip="Meaning of fear"/>
              </a:rPr>
              <a:t>fear</a:t>
            </a:r>
            <a:r>
              <a:rPr lang="en-AU" dirty="0"/>
              <a:t> or </a:t>
            </a:r>
            <a:r>
              <a:rPr lang="en-AU" dirty="0">
                <a:hlinkClick r:id="rId12" tooltip="Meaning of anxiety"/>
              </a:rPr>
              <a:t>anxiety</a:t>
            </a:r>
            <a:r>
              <a:rPr lang="en-AU" dirty="0"/>
              <a:t>: </a:t>
            </a:r>
            <a:r>
              <a:rPr lang="en-AU" sz="1200" dirty="0"/>
              <a:t>Oxford Dictionary</a:t>
            </a:r>
          </a:p>
        </p:txBody>
      </p:sp>
      <p:sp>
        <p:nvSpPr>
          <p:cNvPr id="8" name="Rectangle 7"/>
          <p:cNvSpPr/>
          <p:nvPr/>
        </p:nvSpPr>
        <p:spPr>
          <a:xfrm>
            <a:off x="1652014" y="2501532"/>
            <a:ext cx="4572000" cy="1200329"/>
          </a:xfrm>
          <a:prstGeom prst="rect">
            <a:avLst/>
          </a:prstGeom>
        </p:spPr>
        <p:txBody>
          <a:bodyPr>
            <a:spAutoFit/>
          </a:bodyPr>
          <a:lstStyle/>
          <a:p>
            <a:r>
              <a:rPr lang="en-AU" dirty="0"/>
              <a:t>The quality or state of being </a:t>
            </a:r>
            <a:r>
              <a:rPr lang="en-AU" dirty="0">
                <a:hlinkClick r:id="rId13"/>
              </a:rPr>
              <a:t>secure</a:t>
            </a:r>
            <a:r>
              <a:rPr lang="en-AU" dirty="0"/>
              <a:t>: as </a:t>
            </a:r>
          </a:p>
          <a:p>
            <a:r>
              <a:rPr lang="en-AU" i="1" dirty="0"/>
              <a:t>	a</a:t>
            </a:r>
            <a:r>
              <a:rPr lang="en-AU" dirty="0"/>
              <a:t> </a:t>
            </a:r>
            <a:r>
              <a:rPr lang="en-AU" b="1" dirty="0"/>
              <a:t>:</a:t>
            </a:r>
            <a:r>
              <a:rPr lang="en-AU" dirty="0"/>
              <a:t>  freedom from danger </a:t>
            </a:r>
            <a:r>
              <a:rPr lang="en-AU" b="1" dirty="0"/>
              <a:t>:</a:t>
            </a:r>
            <a:r>
              <a:rPr lang="en-AU" dirty="0"/>
              <a:t>  </a:t>
            </a:r>
            <a:r>
              <a:rPr lang="en-AU" dirty="0">
                <a:hlinkClick r:id="rId14"/>
              </a:rPr>
              <a:t>safety</a:t>
            </a:r>
            <a:r>
              <a:rPr lang="en-AU" dirty="0"/>
              <a:t> </a:t>
            </a:r>
          </a:p>
          <a:p>
            <a:r>
              <a:rPr lang="en-AU" i="1" dirty="0"/>
              <a:t>	b</a:t>
            </a:r>
            <a:r>
              <a:rPr lang="en-AU" dirty="0"/>
              <a:t> </a:t>
            </a:r>
            <a:r>
              <a:rPr lang="en-AU" b="1" dirty="0"/>
              <a:t>:</a:t>
            </a:r>
            <a:r>
              <a:rPr lang="en-AU" dirty="0"/>
              <a:t>  freedom from fear or anxiety</a:t>
            </a:r>
          </a:p>
          <a:p>
            <a:pPr lvl="1" algn="r"/>
            <a:r>
              <a:rPr lang="en-AU" dirty="0"/>
              <a:t> </a:t>
            </a:r>
            <a:r>
              <a:rPr lang="en-AU" sz="1200" dirty="0"/>
              <a:t>Merriam-Webster</a:t>
            </a:r>
          </a:p>
        </p:txBody>
      </p:sp>
      <p:sp>
        <p:nvSpPr>
          <p:cNvPr id="9" name="Rectangle 8"/>
          <p:cNvSpPr/>
          <p:nvPr/>
        </p:nvSpPr>
        <p:spPr>
          <a:xfrm>
            <a:off x="1724022" y="4795411"/>
            <a:ext cx="5328592" cy="1477328"/>
          </a:xfrm>
          <a:prstGeom prst="rect">
            <a:avLst/>
          </a:prstGeom>
        </p:spPr>
        <p:txBody>
          <a:bodyPr wrap="square">
            <a:spAutoFit/>
          </a:bodyPr>
          <a:lstStyle/>
          <a:p>
            <a:r>
              <a:rPr lang="en-AU" i="1" dirty="0"/>
              <a:t>a</a:t>
            </a:r>
            <a:r>
              <a:rPr lang="en-AU" dirty="0"/>
              <a:t> </a:t>
            </a:r>
            <a:r>
              <a:rPr lang="en-AU" b="1" dirty="0"/>
              <a:t>:</a:t>
            </a:r>
            <a:r>
              <a:rPr lang="en-AU" dirty="0"/>
              <a:t>  something that </a:t>
            </a:r>
            <a:r>
              <a:rPr lang="en-AU" dirty="0">
                <a:hlinkClick r:id="rId15"/>
              </a:rPr>
              <a:t>secures</a:t>
            </a:r>
            <a:r>
              <a:rPr lang="en-AU" dirty="0"/>
              <a:t> </a:t>
            </a:r>
            <a:r>
              <a:rPr lang="en-AU" b="1" dirty="0"/>
              <a:t>:</a:t>
            </a:r>
            <a:r>
              <a:rPr lang="en-AU" dirty="0"/>
              <a:t>  </a:t>
            </a:r>
            <a:r>
              <a:rPr lang="en-AU" dirty="0">
                <a:hlinkClick r:id="rId16"/>
              </a:rPr>
              <a:t>protection</a:t>
            </a:r>
            <a:r>
              <a:rPr lang="en-AU" dirty="0"/>
              <a:t> </a:t>
            </a:r>
          </a:p>
          <a:p>
            <a:r>
              <a:rPr lang="en-AU" i="1" dirty="0"/>
              <a:t>b (1)</a:t>
            </a:r>
            <a:r>
              <a:rPr lang="en-AU" dirty="0"/>
              <a:t> </a:t>
            </a:r>
            <a:r>
              <a:rPr lang="en-AU" b="1" dirty="0"/>
              <a:t>:</a:t>
            </a:r>
            <a:r>
              <a:rPr lang="en-AU" dirty="0"/>
              <a:t>  measures taken to guard against espionage or sabotage, crime, attack, or escape </a:t>
            </a:r>
            <a:r>
              <a:rPr lang="en-AU" i="1" dirty="0"/>
              <a:t>(2)</a:t>
            </a:r>
            <a:r>
              <a:rPr lang="en-AU" dirty="0"/>
              <a:t> </a:t>
            </a:r>
            <a:r>
              <a:rPr lang="en-AU" b="1" dirty="0"/>
              <a:t>:</a:t>
            </a:r>
            <a:r>
              <a:rPr lang="en-AU" dirty="0"/>
              <a:t>  an organization or department whose task is security </a:t>
            </a:r>
          </a:p>
          <a:p>
            <a:pPr marL="0" lvl="1" algn="r"/>
            <a:r>
              <a:rPr lang="en-AU" dirty="0"/>
              <a:t> </a:t>
            </a:r>
            <a:r>
              <a:rPr lang="en-AU" sz="1200" dirty="0"/>
              <a:t>Merriam-Webster</a:t>
            </a:r>
            <a:endParaRPr lang="en-AU" dirty="0"/>
          </a:p>
        </p:txBody>
      </p:sp>
    </p:spTree>
    <p:extLst>
      <p:ext uri="{BB962C8B-B14F-4D97-AF65-F5344CB8AC3E}">
        <p14:creationId xmlns:p14="http://schemas.microsoft.com/office/powerpoint/2010/main" val="3478237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06"/>
          <a:stretch/>
        </p:blipFill>
        <p:spPr bwMode="auto">
          <a:xfrm>
            <a:off x="1115616" y="155214"/>
            <a:ext cx="6624736" cy="670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77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140296" y="1340768"/>
          <a:ext cx="68880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4283968" y="1988840"/>
            <a:ext cx="2448272" cy="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3851920" y="2924944"/>
            <a:ext cx="288032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3203848" y="4149080"/>
            <a:ext cx="3600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5904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99" y="833075"/>
            <a:ext cx="7268589" cy="5191850"/>
          </a:xfrm>
          <a:prstGeom prst="rect">
            <a:avLst/>
          </a:prstGeom>
        </p:spPr>
      </p:pic>
      <p:cxnSp>
        <p:nvCxnSpPr>
          <p:cNvPr id="4" name="Straight Arrow Connector 3"/>
          <p:cNvCxnSpPr/>
          <p:nvPr/>
        </p:nvCxnSpPr>
        <p:spPr>
          <a:xfrm flipV="1">
            <a:off x="1730348" y="3248212"/>
            <a:ext cx="0" cy="1114865"/>
          </a:xfrm>
          <a:prstGeom prst="straightConnector1">
            <a:avLst/>
          </a:prstGeom>
          <a:ln w="57150" cmpd="dbl">
            <a:headEnd w="sm"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051720" y="4581128"/>
            <a:ext cx="3600400" cy="1656184"/>
          </a:xfrm>
          <a:prstGeom prst="straightConnector1">
            <a:avLst/>
          </a:prstGeom>
          <a:ln w="57150" cmpd="db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72200" y="3681028"/>
            <a:ext cx="1584176" cy="2412268"/>
          </a:xfrm>
          <a:prstGeom prst="straightConnector1">
            <a:avLst/>
          </a:prstGeom>
          <a:ln w="57150" cmpd="db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456808">
            <a:off x="2671514" y="5590089"/>
            <a:ext cx="1741631" cy="603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Consequence</a:t>
            </a:r>
          </a:p>
        </p:txBody>
      </p:sp>
      <p:sp>
        <p:nvSpPr>
          <p:cNvPr id="16" name="Rectangle 15"/>
          <p:cNvSpPr/>
          <p:nvPr/>
        </p:nvSpPr>
        <p:spPr>
          <a:xfrm rot="18079601">
            <a:off x="6806392" y="4742726"/>
            <a:ext cx="1687131" cy="564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Likelihood</a:t>
            </a:r>
          </a:p>
        </p:txBody>
      </p:sp>
      <p:sp>
        <p:nvSpPr>
          <p:cNvPr id="21" name="Rectangle 20"/>
          <p:cNvSpPr/>
          <p:nvPr/>
        </p:nvSpPr>
        <p:spPr>
          <a:xfrm>
            <a:off x="614440" y="3681028"/>
            <a:ext cx="897961" cy="60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Risk</a:t>
            </a:r>
          </a:p>
        </p:txBody>
      </p:sp>
      <p:sp>
        <p:nvSpPr>
          <p:cNvPr id="2" name="TextBox 1"/>
          <p:cNvSpPr txBox="1"/>
          <p:nvPr/>
        </p:nvSpPr>
        <p:spPr>
          <a:xfrm>
            <a:off x="1579505" y="2913625"/>
            <a:ext cx="301686" cy="369332"/>
          </a:xfrm>
          <a:prstGeom prst="rect">
            <a:avLst/>
          </a:prstGeom>
          <a:noFill/>
        </p:spPr>
        <p:txBody>
          <a:bodyPr wrap="none" rtlCol="0">
            <a:spAutoFit/>
          </a:bodyPr>
          <a:lstStyle/>
          <a:p>
            <a:r>
              <a:rPr lang="en-AU" dirty="0"/>
              <a:t>5</a:t>
            </a:r>
          </a:p>
        </p:txBody>
      </p:sp>
      <p:sp>
        <p:nvSpPr>
          <p:cNvPr id="10" name="TextBox 9"/>
          <p:cNvSpPr txBox="1"/>
          <p:nvPr/>
        </p:nvSpPr>
        <p:spPr>
          <a:xfrm>
            <a:off x="5436096" y="6165304"/>
            <a:ext cx="301686" cy="369332"/>
          </a:xfrm>
          <a:prstGeom prst="rect">
            <a:avLst/>
          </a:prstGeom>
          <a:noFill/>
        </p:spPr>
        <p:txBody>
          <a:bodyPr wrap="none" rtlCol="0">
            <a:spAutoFit/>
          </a:bodyPr>
          <a:lstStyle/>
          <a:p>
            <a:r>
              <a:rPr lang="en-AU" dirty="0"/>
              <a:t>0</a:t>
            </a:r>
          </a:p>
        </p:txBody>
      </p:sp>
      <p:sp>
        <p:nvSpPr>
          <p:cNvPr id="12" name="TextBox 11"/>
          <p:cNvSpPr txBox="1"/>
          <p:nvPr/>
        </p:nvSpPr>
        <p:spPr>
          <a:xfrm>
            <a:off x="2051720" y="4702496"/>
            <a:ext cx="301686" cy="369332"/>
          </a:xfrm>
          <a:prstGeom prst="rect">
            <a:avLst/>
          </a:prstGeom>
          <a:noFill/>
        </p:spPr>
        <p:txBody>
          <a:bodyPr wrap="none" rtlCol="0">
            <a:spAutoFit/>
          </a:bodyPr>
          <a:lstStyle/>
          <a:p>
            <a:r>
              <a:rPr lang="en-AU" dirty="0"/>
              <a:t>5</a:t>
            </a:r>
          </a:p>
        </p:txBody>
      </p:sp>
      <p:sp>
        <p:nvSpPr>
          <p:cNvPr id="17" name="TextBox 16"/>
          <p:cNvSpPr txBox="1"/>
          <p:nvPr/>
        </p:nvSpPr>
        <p:spPr>
          <a:xfrm>
            <a:off x="7956376" y="3612199"/>
            <a:ext cx="301686" cy="369332"/>
          </a:xfrm>
          <a:prstGeom prst="rect">
            <a:avLst/>
          </a:prstGeom>
          <a:noFill/>
        </p:spPr>
        <p:txBody>
          <a:bodyPr wrap="none" rtlCol="0">
            <a:spAutoFit/>
          </a:bodyPr>
          <a:lstStyle/>
          <a:p>
            <a:r>
              <a:rPr lang="en-AU" dirty="0"/>
              <a:t>5</a:t>
            </a:r>
          </a:p>
        </p:txBody>
      </p:sp>
      <p:sp>
        <p:nvSpPr>
          <p:cNvPr id="18" name="TextBox 17"/>
          <p:cNvSpPr txBox="1"/>
          <p:nvPr/>
        </p:nvSpPr>
        <p:spPr>
          <a:xfrm>
            <a:off x="6347412" y="6093148"/>
            <a:ext cx="301686" cy="369332"/>
          </a:xfrm>
          <a:prstGeom prst="rect">
            <a:avLst/>
          </a:prstGeom>
          <a:noFill/>
        </p:spPr>
        <p:txBody>
          <a:bodyPr wrap="none" rtlCol="0">
            <a:spAutoFit/>
          </a:bodyPr>
          <a:lstStyle/>
          <a:p>
            <a:r>
              <a:rPr lang="en-AU" dirty="0"/>
              <a:t>0</a:t>
            </a:r>
          </a:p>
        </p:txBody>
      </p:sp>
      <p:sp>
        <p:nvSpPr>
          <p:cNvPr id="19" name="TextBox 18"/>
          <p:cNvSpPr txBox="1"/>
          <p:nvPr/>
        </p:nvSpPr>
        <p:spPr>
          <a:xfrm>
            <a:off x="1579505" y="4353876"/>
            <a:ext cx="301686" cy="369332"/>
          </a:xfrm>
          <a:prstGeom prst="rect">
            <a:avLst/>
          </a:prstGeom>
          <a:noFill/>
        </p:spPr>
        <p:txBody>
          <a:bodyPr wrap="none" rtlCol="0">
            <a:spAutoFit/>
          </a:bodyPr>
          <a:lstStyle/>
          <a:p>
            <a:r>
              <a:rPr lang="en-AU" dirty="0"/>
              <a:t>0</a:t>
            </a:r>
          </a:p>
        </p:txBody>
      </p:sp>
      <p:sp>
        <p:nvSpPr>
          <p:cNvPr id="5" name="Rectangle 4"/>
          <p:cNvSpPr/>
          <p:nvPr/>
        </p:nvSpPr>
        <p:spPr>
          <a:xfrm>
            <a:off x="931702" y="371410"/>
            <a:ext cx="7384714" cy="461665"/>
          </a:xfrm>
          <a:prstGeom prst="rect">
            <a:avLst/>
          </a:prstGeom>
          <a:noFill/>
        </p:spPr>
        <p:txBody>
          <a:bodyPr wrap="none" lIns="91440" tIns="45720" rIns="91440" bIns="45720">
            <a:spAutoFit/>
          </a:bodyPr>
          <a:lstStyle/>
          <a:p>
            <a:pPr algn="ctr"/>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Normal Distribution of Risk, Consequence and likelihood</a:t>
            </a:r>
          </a:p>
        </p:txBody>
      </p:sp>
    </p:spTree>
    <p:extLst>
      <p:ext uri="{BB962C8B-B14F-4D97-AF65-F5344CB8AC3E}">
        <p14:creationId xmlns:p14="http://schemas.microsoft.com/office/powerpoint/2010/main" val="2675174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3358155"/>
            <a:ext cx="8779766" cy="3322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0612"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7A058"/>
                </a:solidFill>
                <a:effectLst/>
                <a:latin typeface="Open Sans"/>
                <a:cs typeface="Arial" pitchFamily="34" charset="0"/>
              </a:rPr>
              <a:t>A change or slight difference in condition, amount, or level, typically within certain limits.</a:t>
            </a:r>
            <a:endParaRPr kumimoji="0" lang="en-US" altLang="en-US"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27A058"/>
                </a:solidFill>
                <a:effectLst/>
                <a:latin typeface="Open Sans"/>
                <a:cs typeface="Arial" pitchFamily="34" charset="0"/>
              </a:rPr>
              <a:t>mass noun</a:t>
            </a:r>
            <a:r>
              <a:rPr kumimoji="0" lang="en-US" altLang="en-US" sz="2400" b="0" i="0" u="none" strike="noStrike" cap="none" normalizeH="0" baseline="0" dirty="0">
                <a:ln>
                  <a:noFill/>
                </a:ln>
                <a:solidFill>
                  <a:srgbClr val="2A2A2A"/>
                </a:solidFill>
                <a:effectLst/>
                <a:latin typeface="Open Sans"/>
                <a:cs typeface="Arial" pitchFamily="34" charset="0"/>
              </a:rPr>
              <a:t> </a:t>
            </a:r>
            <a:r>
              <a:rPr kumimoji="0" lang="en-US" altLang="en-US" sz="2400" b="0" i="1" u="none" strike="noStrike" cap="none" normalizeH="0" baseline="0" dirty="0">
                <a:ln>
                  <a:noFill/>
                </a:ln>
                <a:solidFill>
                  <a:srgbClr val="2A2A2A"/>
                </a:solidFill>
                <a:effectLst/>
                <a:latin typeface="Merriweather"/>
                <a:cs typeface="Arial" pitchFamily="34" charset="0"/>
              </a:rPr>
              <a:t>‘the figures showed marked variation from year to year’</a:t>
            </a:r>
            <a:endParaRPr kumimoji="0" lang="en-US" altLang="en-US"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1" u="none" strike="noStrike" cap="none" normalizeH="0" baseline="0" dirty="0">
                <a:ln>
                  <a:noFill/>
                </a:ln>
                <a:solidFill>
                  <a:srgbClr val="27A058"/>
                </a:solidFill>
                <a:effectLst/>
                <a:latin typeface="Open Sans"/>
                <a:cs typeface="Arial" pitchFamily="34" charset="0"/>
              </a:rPr>
              <a:t>Mathematics </a:t>
            </a:r>
            <a:r>
              <a:rPr kumimoji="0" lang="en-US" altLang="en-US" sz="2400" b="0" i="0" u="none" strike="noStrike" cap="none" normalizeH="0" baseline="0" dirty="0">
                <a:ln>
                  <a:noFill/>
                </a:ln>
                <a:solidFill>
                  <a:srgbClr val="2A2A2A"/>
                </a:solidFill>
                <a:effectLst/>
                <a:latin typeface="Open Sans"/>
                <a:cs typeface="Arial" pitchFamily="34" charset="0"/>
              </a:rPr>
              <a:t>A change in the value of a function due to small changes in the values of its argument or arguments.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3" name="TextBox 2"/>
          <p:cNvSpPr txBox="1"/>
          <p:nvPr/>
        </p:nvSpPr>
        <p:spPr>
          <a:xfrm>
            <a:off x="395536" y="2711824"/>
            <a:ext cx="1869871" cy="646331"/>
          </a:xfrm>
          <a:prstGeom prst="rect">
            <a:avLst/>
          </a:prstGeom>
          <a:noFill/>
        </p:spPr>
        <p:txBody>
          <a:bodyPr wrap="none" rtlCol="0">
            <a:spAutoFit/>
          </a:bodyPr>
          <a:lstStyle/>
          <a:p>
            <a:r>
              <a:rPr lang="en-AU" sz="3600" dirty="0"/>
              <a:t>Variation</a:t>
            </a:r>
          </a:p>
        </p:txBody>
      </p:sp>
      <p:pic>
        <p:nvPicPr>
          <p:cNvPr id="1026" name="Picture 2" descr="C:\Users\brownj\Documents\Risk management  systems\ariation-in-process-and-Sigma-level-normal-distribution-cur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403" y="332737"/>
            <a:ext cx="3754885" cy="302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2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1691680" y="332656"/>
            <a:ext cx="6552728" cy="6264696"/>
            <a:chOff x="2267744" y="668586"/>
            <a:chExt cx="5544616" cy="5712743"/>
          </a:xfrm>
        </p:grpSpPr>
        <p:pic>
          <p:nvPicPr>
            <p:cNvPr id="4098" name="Picture 2" descr="C:\Users\brownj\Documents\Risk management  systems\multivariate distribu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23022" r="10025" b="7263"/>
            <a:stretch/>
          </p:blipFill>
          <p:spPr bwMode="auto">
            <a:xfrm>
              <a:off x="3010486" y="668586"/>
              <a:ext cx="4387204" cy="539942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2267744" y="4636104"/>
              <a:ext cx="2672338" cy="1601208"/>
            </a:xfrm>
            <a:custGeom>
              <a:avLst/>
              <a:gdLst>
                <a:gd name="connsiteX0" fmla="*/ 546337 w 2672338"/>
                <a:gd name="connsiteY0" fmla="*/ 292 h 1601208"/>
                <a:gd name="connsiteX1" fmla="*/ 2670559 w 2672338"/>
                <a:gd name="connsiteY1" fmla="*/ 1477400 h 1601208"/>
                <a:gd name="connsiteX2" fmla="*/ 152442 w 2672338"/>
                <a:gd name="connsiteY2" fmla="*/ 1350791 h 1601208"/>
                <a:gd name="connsiteX3" fmla="*/ 546337 w 2672338"/>
                <a:gd name="connsiteY3" fmla="*/ 292 h 1601208"/>
              </a:gdLst>
              <a:ahLst/>
              <a:cxnLst>
                <a:cxn ang="0">
                  <a:pos x="connsiteX0" y="connsiteY0"/>
                </a:cxn>
                <a:cxn ang="0">
                  <a:pos x="connsiteX1" y="connsiteY1"/>
                </a:cxn>
                <a:cxn ang="0">
                  <a:pos x="connsiteX2" y="connsiteY2"/>
                </a:cxn>
                <a:cxn ang="0">
                  <a:pos x="connsiteX3" y="connsiteY3"/>
                </a:cxn>
              </a:cxnLst>
              <a:rect l="l" t="t" r="r" b="b"/>
              <a:pathLst>
                <a:path w="2672338" h="1601208">
                  <a:moveTo>
                    <a:pt x="546337" y="292"/>
                  </a:moveTo>
                  <a:cubicBezTo>
                    <a:pt x="966023" y="21393"/>
                    <a:pt x="2736208" y="1252317"/>
                    <a:pt x="2670559" y="1477400"/>
                  </a:cubicBezTo>
                  <a:cubicBezTo>
                    <a:pt x="2604910" y="1702483"/>
                    <a:pt x="511168" y="1596976"/>
                    <a:pt x="152442" y="1350791"/>
                  </a:cubicBezTo>
                  <a:cubicBezTo>
                    <a:pt x="-206284" y="1104606"/>
                    <a:pt x="126651" y="-20809"/>
                    <a:pt x="546337" y="29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p:cNvSpPr/>
            <p:nvPr/>
          </p:nvSpPr>
          <p:spPr>
            <a:xfrm>
              <a:off x="5053422" y="4509121"/>
              <a:ext cx="2758938" cy="1872208"/>
            </a:xfrm>
            <a:custGeom>
              <a:avLst/>
              <a:gdLst>
                <a:gd name="connsiteX0" fmla="*/ 2335237 w 2686930"/>
                <a:gd name="connsiteY0" fmla="*/ 0 h 1800665"/>
                <a:gd name="connsiteX1" fmla="*/ 0 w 2686930"/>
                <a:gd name="connsiteY1" fmla="*/ 1659988 h 1800665"/>
                <a:gd name="connsiteX2" fmla="*/ 2686930 w 2686930"/>
                <a:gd name="connsiteY2" fmla="*/ 1800665 h 1800665"/>
                <a:gd name="connsiteX3" fmla="*/ 2335237 w 2686930"/>
                <a:gd name="connsiteY3" fmla="*/ 0 h 1800665"/>
              </a:gdLst>
              <a:ahLst/>
              <a:cxnLst>
                <a:cxn ang="0">
                  <a:pos x="connsiteX0" y="connsiteY0"/>
                </a:cxn>
                <a:cxn ang="0">
                  <a:pos x="connsiteX1" y="connsiteY1"/>
                </a:cxn>
                <a:cxn ang="0">
                  <a:pos x="connsiteX2" y="connsiteY2"/>
                </a:cxn>
                <a:cxn ang="0">
                  <a:pos x="connsiteX3" y="connsiteY3"/>
                </a:cxn>
              </a:cxnLst>
              <a:rect l="l" t="t" r="r" b="b"/>
              <a:pathLst>
                <a:path w="2686930" h="1800665">
                  <a:moveTo>
                    <a:pt x="2335237" y="0"/>
                  </a:moveTo>
                  <a:lnTo>
                    <a:pt x="0" y="1659988"/>
                  </a:lnTo>
                  <a:lnTo>
                    <a:pt x="2686930" y="1800665"/>
                  </a:lnTo>
                  <a:lnTo>
                    <a:pt x="2335237"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6" name="Straight Arrow Connector 5"/>
          <p:cNvCxnSpPr/>
          <p:nvPr/>
        </p:nvCxnSpPr>
        <p:spPr>
          <a:xfrm flipV="1">
            <a:off x="2099138" y="2860390"/>
            <a:ext cx="0" cy="1114865"/>
          </a:xfrm>
          <a:prstGeom prst="straightConnector1">
            <a:avLst/>
          </a:prstGeom>
          <a:ln w="57150" cmpd="dbl">
            <a:headEnd w="sm" len="med"/>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83230" y="3293206"/>
            <a:ext cx="897961" cy="601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Risk</a:t>
            </a:r>
          </a:p>
        </p:txBody>
      </p:sp>
      <p:sp>
        <p:nvSpPr>
          <p:cNvPr id="8" name="TextBox 7"/>
          <p:cNvSpPr txBox="1"/>
          <p:nvPr/>
        </p:nvSpPr>
        <p:spPr>
          <a:xfrm>
            <a:off x="1948295" y="2525803"/>
            <a:ext cx="301686" cy="369332"/>
          </a:xfrm>
          <a:prstGeom prst="rect">
            <a:avLst/>
          </a:prstGeom>
          <a:noFill/>
        </p:spPr>
        <p:txBody>
          <a:bodyPr wrap="none" rtlCol="0">
            <a:spAutoFit/>
          </a:bodyPr>
          <a:lstStyle/>
          <a:p>
            <a:r>
              <a:rPr lang="en-AU" dirty="0"/>
              <a:t>5</a:t>
            </a:r>
          </a:p>
        </p:txBody>
      </p:sp>
      <p:sp>
        <p:nvSpPr>
          <p:cNvPr id="9" name="TextBox 8"/>
          <p:cNvSpPr txBox="1"/>
          <p:nvPr/>
        </p:nvSpPr>
        <p:spPr>
          <a:xfrm>
            <a:off x="1948295" y="3966054"/>
            <a:ext cx="301686" cy="369332"/>
          </a:xfrm>
          <a:prstGeom prst="rect">
            <a:avLst/>
          </a:prstGeom>
          <a:noFill/>
        </p:spPr>
        <p:txBody>
          <a:bodyPr wrap="none" rtlCol="0">
            <a:spAutoFit/>
          </a:bodyPr>
          <a:lstStyle/>
          <a:p>
            <a:r>
              <a:rPr lang="en-AU" dirty="0"/>
              <a:t>0</a:t>
            </a:r>
          </a:p>
        </p:txBody>
      </p:sp>
      <p:cxnSp>
        <p:nvCxnSpPr>
          <p:cNvPr id="10" name="Straight Arrow Connector 9"/>
          <p:cNvCxnSpPr/>
          <p:nvPr/>
        </p:nvCxnSpPr>
        <p:spPr>
          <a:xfrm flipH="1" flipV="1">
            <a:off x="2022559" y="4650033"/>
            <a:ext cx="2887386" cy="1892698"/>
          </a:xfrm>
          <a:prstGeom prst="straightConnector1">
            <a:avLst/>
          </a:prstGeom>
          <a:ln w="57150" cmpd="db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2068580">
            <a:off x="2258198" y="5644981"/>
            <a:ext cx="1741631" cy="603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Consequence</a:t>
            </a:r>
          </a:p>
        </p:txBody>
      </p:sp>
      <p:cxnSp>
        <p:nvCxnSpPr>
          <p:cNvPr id="17" name="Straight Arrow Connector 16"/>
          <p:cNvCxnSpPr/>
          <p:nvPr/>
        </p:nvCxnSpPr>
        <p:spPr>
          <a:xfrm flipH="1">
            <a:off x="5066910" y="4805241"/>
            <a:ext cx="2319818" cy="1582282"/>
          </a:xfrm>
          <a:prstGeom prst="straightConnector1">
            <a:avLst/>
          </a:prstGeom>
          <a:ln w="57150" cmpd="db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19511274">
            <a:off x="5841819" y="5616034"/>
            <a:ext cx="1687131" cy="564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Likelihood</a:t>
            </a:r>
          </a:p>
        </p:txBody>
      </p:sp>
      <p:sp>
        <p:nvSpPr>
          <p:cNvPr id="19" name="TextBox 18"/>
          <p:cNvSpPr txBox="1"/>
          <p:nvPr/>
        </p:nvSpPr>
        <p:spPr>
          <a:xfrm>
            <a:off x="7388161" y="4835743"/>
            <a:ext cx="301686" cy="369332"/>
          </a:xfrm>
          <a:prstGeom prst="rect">
            <a:avLst/>
          </a:prstGeom>
          <a:noFill/>
        </p:spPr>
        <p:txBody>
          <a:bodyPr wrap="none" rtlCol="0">
            <a:spAutoFit/>
          </a:bodyPr>
          <a:lstStyle/>
          <a:p>
            <a:r>
              <a:rPr lang="en-AU" dirty="0"/>
              <a:t>5</a:t>
            </a:r>
          </a:p>
        </p:txBody>
      </p:sp>
      <p:sp>
        <p:nvSpPr>
          <p:cNvPr id="20" name="TextBox 19"/>
          <p:cNvSpPr txBox="1"/>
          <p:nvPr/>
        </p:nvSpPr>
        <p:spPr>
          <a:xfrm>
            <a:off x="5132839" y="6319440"/>
            <a:ext cx="301686" cy="369332"/>
          </a:xfrm>
          <a:prstGeom prst="rect">
            <a:avLst/>
          </a:prstGeom>
          <a:noFill/>
        </p:spPr>
        <p:txBody>
          <a:bodyPr wrap="none" rtlCol="0">
            <a:spAutoFit/>
          </a:bodyPr>
          <a:lstStyle/>
          <a:p>
            <a:r>
              <a:rPr lang="en-AU" dirty="0"/>
              <a:t>0</a:t>
            </a:r>
          </a:p>
        </p:txBody>
      </p:sp>
      <p:sp>
        <p:nvSpPr>
          <p:cNvPr id="22" name="TextBox 21"/>
          <p:cNvSpPr txBox="1"/>
          <p:nvPr/>
        </p:nvSpPr>
        <p:spPr>
          <a:xfrm>
            <a:off x="1979712" y="4859868"/>
            <a:ext cx="301686" cy="369332"/>
          </a:xfrm>
          <a:prstGeom prst="rect">
            <a:avLst/>
          </a:prstGeom>
          <a:noFill/>
        </p:spPr>
        <p:txBody>
          <a:bodyPr wrap="none" rtlCol="0">
            <a:spAutoFit/>
          </a:bodyPr>
          <a:lstStyle/>
          <a:p>
            <a:r>
              <a:rPr lang="en-AU" dirty="0"/>
              <a:t>5</a:t>
            </a:r>
          </a:p>
        </p:txBody>
      </p:sp>
      <p:sp>
        <p:nvSpPr>
          <p:cNvPr id="23" name="TextBox 22"/>
          <p:cNvSpPr txBox="1"/>
          <p:nvPr/>
        </p:nvSpPr>
        <p:spPr>
          <a:xfrm>
            <a:off x="4530981" y="6441817"/>
            <a:ext cx="301686" cy="369332"/>
          </a:xfrm>
          <a:prstGeom prst="rect">
            <a:avLst/>
          </a:prstGeom>
          <a:noFill/>
        </p:spPr>
        <p:txBody>
          <a:bodyPr wrap="none" rtlCol="0">
            <a:spAutoFit/>
          </a:bodyPr>
          <a:lstStyle/>
          <a:p>
            <a:r>
              <a:rPr lang="en-AU" dirty="0"/>
              <a:t>0</a:t>
            </a:r>
          </a:p>
        </p:txBody>
      </p:sp>
      <p:sp>
        <p:nvSpPr>
          <p:cNvPr id="24" name="Rectangle 23"/>
          <p:cNvSpPr/>
          <p:nvPr/>
        </p:nvSpPr>
        <p:spPr>
          <a:xfrm>
            <a:off x="915416" y="116632"/>
            <a:ext cx="7417287" cy="461665"/>
          </a:xfrm>
          <a:prstGeom prst="rect">
            <a:avLst/>
          </a:prstGeom>
          <a:noFill/>
        </p:spPr>
        <p:txBody>
          <a:bodyPr wrap="none" lIns="91440" tIns="45720" rIns="91440" bIns="45720">
            <a:spAutoFit/>
          </a:bodyPr>
          <a:lstStyle/>
          <a:p>
            <a:pPr algn="ctr"/>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Skewed Distribution of Risk, Consequence and likelihood</a:t>
            </a:r>
          </a:p>
        </p:txBody>
      </p:sp>
    </p:spTree>
    <p:extLst>
      <p:ext uri="{BB962C8B-B14F-4D97-AF65-F5344CB8AC3E}">
        <p14:creationId xmlns:p14="http://schemas.microsoft.com/office/powerpoint/2010/main" val="3200206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47775"/>
            <a:ext cx="7200900" cy="4362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9320"/>
            <a:ext cx="900100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99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0" r="2740"/>
          <a:stretch/>
        </p:blipFill>
        <p:spPr bwMode="auto">
          <a:xfrm>
            <a:off x="19942" y="1043532"/>
            <a:ext cx="9130210" cy="418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2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0013"/>
            <a:ext cx="7620000" cy="665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19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85" y="980728"/>
            <a:ext cx="8997424" cy="4968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546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 xmlns:a16="http://schemas.microsoft.com/office/drawing/2014/main" id="{AEB33B31-A012-449D-A550-745E5701A39A}"/>
              </a:ext>
            </a:extLst>
          </p:cNvPr>
          <p:cNvSpPr/>
          <p:nvPr/>
        </p:nvSpPr>
        <p:spPr>
          <a:xfrm rot="16200000">
            <a:off x="409866" y="2852286"/>
            <a:ext cx="1498784" cy="657808"/>
          </a:xfrm>
          <a:prstGeom prst="rightArrow">
            <a:avLst/>
          </a:prstGeom>
          <a:gradFill flip="none" rotWithShape="1">
            <a:gsLst>
              <a:gs pos="75000">
                <a:srgbClr val="92D050"/>
              </a:gs>
              <a:gs pos="10000">
                <a:srgbClr val="FF0000"/>
              </a:gs>
              <a:gs pos="34000">
                <a:schemeClr val="accent4"/>
              </a:gs>
              <a:gs pos="53000">
                <a:srgbClr val="FFFF00"/>
              </a:gs>
              <a:gs pos="90000">
                <a:schemeClr val="accent5">
                  <a:lumMod val="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ysClr val="windowText" lastClr="000000"/>
                </a:solidFill>
              </a:rPr>
              <a:t>Intent</a:t>
            </a:r>
          </a:p>
        </p:txBody>
      </p:sp>
      <p:sp>
        <p:nvSpPr>
          <p:cNvPr id="7" name="Arrow: Right 6">
            <a:extLst>
              <a:ext uri="{FF2B5EF4-FFF2-40B4-BE49-F238E27FC236}">
                <a16:creationId xmlns="" xmlns:a16="http://schemas.microsoft.com/office/drawing/2014/main" id="{951D059F-ADCB-4773-8B4E-EE5D4BB2E957}"/>
              </a:ext>
            </a:extLst>
          </p:cNvPr>
          <p:cNvSpPr/>
          <p:nvPr/>
        </p:nvSpPr>
        <p:spPr>
          <a:xfrm>
            <a:off x="2336220" y="1460303"/>
            <a:ext cx="4959178" cy="657808"/>
          </a:xfrm>
          <a:prstGeom prst="rightArrow">
            <a:avLst/>
          </a:prstGeom>
          <a:gradFill flip="none" rotWithShape="1">
            <a:gsLst>
              <a:gs pos="25000">
                <a:srgbClr val="FF0000"/>
              </a:gs>
              <a:gs pos="43000">
                <a:srgbClr val="FFC000"/>
              </a:gs>
              <a:gs pos="65000">
                <a:srgbClr val="FFFF00"/>
              </a:gs>
              <a:gs pos="95000">
                <a:schemeClr val="accent1">
                  <a:lumMod val="75000"/>
                </a:schemeClr>
              </a:gs>
              <a:gs pos="80000">
                <a:srgbClr val="92D05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ysClr val="windowText" lastClr="000000"/>
                </a:solidFill>
              </a:rPr>
              <a:t>Capability</a:t>
            </a:r>
          </a:p>
        </p:txBody>
      </p:sp>
      <p:sp>
        <p:nvSpPr>
          <p:cNvPr id="8" name="TextBox 7">
            <a:extLst>
              <a:ext uri="{FF2B5EF4-FFF2-40B4-BE49-F238E27FC236}">
                <a16:creationId xmlns="" xmlns:a16="http://schemas.microsoft.com/office/drawing/2014/main" id="{F14906F9-F31E-46D0-89A3-BF59994BDAE1}"/>
              </a:ext>
            </a:extLst>
          </p:cNvPr>
          <p:cNvSpPr txBox="1"/>
          <p:nvPr/>
        </p:nvSpPr>
        <p:spPr>
          <a:xfrm>
            <a:off x="946074" y="4037251"/>
            <a:ext cx="470898" cy="300082"/>
          </a:xfrm>
          <a:prstGeom prst="rect">
            <a:avLst/>
          </a:prstGeom>
          <a:noFill/>
        </p:spPr>
        <p:txBody>
          <a:bodyPr wrap="none" rtlCol="0">
            <a:spAutoFit/>
          </a:bodyPr>
          <a:lstStyle/>
          <a:p>
            <a:r>
              <a:rPr lang="en-AU" sz="1350" dirty="0"/>
              <a:t>Low</a:t>
            </a:r>
          </a:p>
        </p:txBody>
      </p:sp>
      <p:sp>
        <p:nvSpPr>
          <p:cNvPr id="9" name="TextBox 8">
            <a:extLst>
              <a:ext uri="{FF2B5EF4-FFF2-40B4-BE49-F238E27FC236}">
                <a16:creationId xmlns="" xmlns:a16="http://schemas.microsoft.com/office/drawing/2014/main" id="{9D082F1E-EEC7-4592-B56E-FA7DB8698D02}"/>
              </a:ext>
            </a:extLst>
          </p:cNvPr>
          <p:cNvSpPr txBox="1"/>
          <p:nvPr/>
        </p:nvSpPr>
        <p:spPr>
          <a:xfrm>
            <a:off x="1767874" y="1650706"/>
            <a:ext cx="470898" cy="300082"/>
          </a:xfrm>
          <a:prstGeom prst="rect">
            <a:avLst/>
          </a:prstGeom>
          <a:noFill/>
        </p:spPr>
        <p:txBody>
          <a:bodyPr wrap="none" rtlCol="0">
            <a:spAutoFit/>
          </a:bodyPr>
          <a:lstStyle/>
          <a:p>
            <a:r>
              <a:rPr lang="en-AU" sz="1350" dirty="0"/>
              <a:t>Low</a:t>
            </a:r>
          </a:p>
        </p:txBody>
      </p:sp>
      <p:sp>
        <p:nvSpPr>
          <p:cNvPr id="10" name="TextBox 9">
            <a:extLst>
              <a:ext uri="{FF2B5EF4-FFF2-40B4-BE49-F238E27FC236}">
                <a16:creationId xmlns="" xmlns:a16="http://schemas.microsoft.com/office/drawing/2014/main" id="{66B611B1-4417-4664-8F79-A95632A814D5}"/>
              </a:ext>
            </a:extLst>
          </p:cNvPr>
          <p:cNvSpPr txBox="1"/>
          <p:nvPr/>
        </p:nvSpPr>
        <p:spPr>
          <a:xfrm>
            <a:off x="946075" y="2119808"/>
            <a:ext cx="505267" cy="300082"/>
          </a:xfrm>
          <a:prstGeom prst="rect">
            <a:avLst/>
          </a:prstGeom>
          <a:noFill/>
        </p:spPr>
        <p:txBody>
          <a:bodyPr wrap="none" rtlCol="0">
            <a:spAutoFit/>
          </a:bodyPr>
          <a:lstStyle/>
          <a:p>
            <a:r>
              <a:rPr lang="en-AU" sz="1350" dirty="0"/>
              <a:t>High</a:t>
            </a:r>
          </a:p>
        </p:txBody>
      </p:sp>
      <p:sp>
        <p:nvSpPr>
          <p:cNvPr id="11" name="TextBox 10">
            <a:extLst>
              <a:ext uri="{FF2B5EF4-FFF2-40B4-BE49-F238E27FC236}">
                <a16:creationId xmlns="" xmlns:a16="http://schemas.microsoft.com/office/drawing/2014/main" id="{DF2D4089-49EA-49F5-A7FE-4495618DA92A}"/>
              </a:ext>
            </a:extLst>
          </p:cNvPr>
          <p:cNvSpPr txBox="1"/>
          <p:nvPr/>
        </p:nvSpPr>
        <p:spPr>
          <a:xfrm>
            <a:off x="7420810" y="1656397"/>
            <a:ext cx="505267" cy="300082"/>
          </a:xfrm>
          <a:prstGeom prst="rect">
            <a:avLst/>
          </a:prstGeom>
          <a:noFill/>
        </p:spPr>
        <p:txBody>
          <a:bodyPr wrap="none" rtlCol="0">
            <a:spAutoFit/>
          </a:bodyPr>
          <a:lstStyle/>
          <a:p>
            <a:r>
              <a:rPr lang="en-AU" sz="1350" dirty="0"/>
              <a:t>High</a:t>
            </a:r>
          </a:p>
        </p:txBody>
      </p:sp>
      <p:sp>
        <p:nvSpPr>
          <p:cNvPr id="12" name="Rectangle 11">
            <a:extLst>
              <a:ext uri="{FF2B5EF4-FFF2-40B4-BE49-F238E27FC236}">
                <a16:creationId xmlns="" xmlns:a16="http://schemas.microsoft.com/office/drawing/2014/main" id="{550ECC78-12B4-4219-B860-AEAFD3761E36}"/>
              </a:ext>
            </a:extLst>
          </p:cNvPr>
          <p:cNvSpPr/>
          <p:nvPr/>
        </p:nvSpPr>
        <p:spPr>
          <a:xfrm>
            <a:off x="1581539" y="2118111"/>
            <a:ext cx="6298772" cy="2145929"/>
          </a:xfrm>
          <a:prstGeom prst="rect">
            <a:avLst/>
          </a:prstGeom>
          <a:gradFill flip="none" rotWithShape="1">
            <a:gsLst>
              <a:gs pos="60000">
                <a:schemeClr val="accent4">
                  <a:lumMod val="60000"/>
                  <a:lumOff val="40000"/>
                </a:schemeClr>
              </a:gs>
              <a:gs pos="40000">
                <a:srgbClr val="FFC000"/>
              </a:gs>
              <a:gs pos="23000">
                <a:srgbClr val="F39053"/>
              </a:gs>
              <a:gs pos="3000">
                <a:srgbClr val="FF0000"/>
              </a:gs>
              <a:gs pos="100000">
                <a:schemeClr val="accent1">
                  <a:lumMod val="75000"/>
                </a:schemeClr>
              </a:gs>
              <a:gs pos="80000">
                <a:srgbClr val="00B050"/>
              </a:gs>
            </a:gsLst>
            <a:lin ang="81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 name="Oval 1">
            <a:extLst>
              <a:ext uri="{FF2B5EF4-FFF2-40B4-BE49-F238E27FC236}">
                <a16:creationId xmlns="" xmlns:a16="http://schemas.microsoft.com/office/drawing/2014/main" id="{B4604641-8289-4F55-BDF9-EC5FFAE36FB7}"/>
              </a:ext>
            </a:extLst>
          </p:cNvPr>
          <p:cNvSpPr/>
          <p:nvPr/>
        </p:nvSpPr>
        <p:spPr>
          <a:xfrm>
            <a:off x="2040286" y="3780125"/>
            <a:ext cx="307910" cy="3009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Oval 12">
            <a:extLst>
              <a:ext uri="{FF2B5EF4-FFF2-40B4-BE49-F238E27FC236}">
                <a16:creationId xmlns="" xmlns:a16="http://schemas.microsoft.com/office/drawing/2014/main" id="{0DDF4E28-0C95-44DF-84CF-1B11C08D21DC}"/>
              </a:ext>
            </a:extLst>
          </p:cNvPr>
          <p:cNvSpPr/>
          <p:nvPr/>
        </p:nvSpPr>
        <p:spPr>
          <a:xfrm>
            <a:off x="7205563" y="2308516"/>
            <a:ext cx="307910" cy="3009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Oval 13">
            <a:extLst>
              <a:ext uri="{FF2B5EF4-FFF2-40B4-BE49-F238E27FC236}">
                <a16:creationId xmlns="" xmlns:a16="http://schemas.microsoft.com/office/drawing/2014/main" id="{A180CB6E-C222-4835-8A65-BFB62E9930A0}"/>
              </a:ext>
            </a:extLst>
          </p:cNvPr>
          <p:cNvSpPr/>
          <p:nvPr/>
        </p:nvSpPr>
        <p:spPr>
          <a:xfrm>
            <a:off x="4572001" y="2942703"/>
            <a:ext cx="307910" cy="300913"/>
          </a:xfrm>
          <a:prstGeom prst="ellipse">
            <a:avLst/>
          </a:prstGeom>
          <a:solidFill>
            <a:srgbClr val="E4B0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TextBox 2">
            <a:extLst>
              <a:ext uri="{FF2B5EF4-FFF2-40B4-BE49-F238E27FC236}">
                <a16:creationId xmlns="" xmlns:a16="http://schemas.microsoft.com/office/drawing/2014/main" id="{A1538C5C-6FCA-4DC8-905A-39776D69ED65}"/>
              </a:ext>
            </a:extLst>
          </p:cNvPr>
          <p:cNvSpPr txBox="1"/>
          <p:nvPr/>
        </p:nvSpPr>
        <p:spPr>
          <a:xfrm>
            <a:off x="1578207" y="4687567"/>
            <a:ext cx="1279453" cy="715581"/>
          </a:xfrm>
          <a:prstGeom prst="rect">
            <a:avLst/>
          </a:prstGeom>
          <a:solidFill>
            <a:srgbClr val="92D050"/>
          </a:solidFill>
          <a:ln>
            <a:solidFill>
              <a:schemeClr val="accent1"/>
            </a:solidFill>
          </a:ln>
        </p:spPr>
        <p:txBody>
          <a:bodyPr wrap="none" rtlCol="0">
            <a:spAutoFit/>
          </a:bodyPr>
          <a:lstStyle/>
          <a:p>
            <a:r>
              <a:rPr lang="en-AU" sz="1350" dirty="0"/>
              <a:t>Malicious Actor</a:t>
            </a:r>
          </a:p>
          <a:p>
            <a:r>
              <a:rPr lang="en-AU" sz="1350" dirty="0"/>
              <a:t>Low Intent</a:t>
            </a:r>
          </a:p>
          <a:p>
            <a:r>
              <a:rPr lang="en-AU" sz="1350" dirty="0"/>
              <a:t>Low Capability </a:t>
            </a:r>
          </a:p>
        </p:txBody>
      </p:sp>
      <p:sp>
        <p:nvSpPr>
          <p:cNvPr id="15" name="TextBox 14">
            <a:extLst>
              <a:ext uri="{FF2B5EF4-FFF2-40B4-BE49-F238E27FC236}">
                <a16:creationId xmlns="" xmlns:a16="http://schemas.microsoft.com/office/drawing/2014/main" id="{3C2B37A5-FAA4-4865-A792-0B874A0A7914}"/>
              </a:ext>
            </a:extLst>
          </p:cNvPr>
          <p:cNvSpPr txBox="1"/>
          <p:nvPr/>
        </p:nvSpPr>
        <p:spPr>
          <a:xfrm>
            <a:off x="3987150" y="4687567"/>
            <a:ext cx="1555234" cy="715581"/>
          </a:xfrm>
          <a:prstGeom prst="rect">
            <a:avLst/>
          </a:prstGeom>
          <a:solidFill>
            <a:srgbClr val="FFC000"/>
          </a:solidFill>
          <a:ln>
            <a:solidFill>
              <a:schemeClr val="accent1"/>
            </a:solidFill>
          </a:ln>
        </p:spPr>
        <p:txBody>
          <a:bodyPr wrap="none" rtlCol="0">
            <a:spAutoFit/>
          </a:bodyPr>
          <a:lstStyle/>
          <a:p>
            <a:r>
              <a:rPr lang="en-AU" sz="1350" dirty="0"/>
              <a:t>Malicious Actor</a:t>
            </a:r>
          </a:p>
          <a:p>
            <a:r>
              <a:rPr lang="en-AU" sz="1350" dirty="0"/>
              <a:t>Medium Intent</a:t>
            </a:r>
          </a:p>
          <a:p>
            <a:r>
              <a:rPr lang="en-AU" sz="1350" dirty="0"/>
              <a:t>Medium Capability </a:t>
            </a:r>
          </a:p>
        </p:txBody>
      </p:sp>
      <p:sp>
        <p:nvSpPr>
          <p:cNvPr id="16" name="TextBox 15">
            <a:extLst>
              <a:ext uri="{FF2B5EF4-FFF2-40B4-BE49-F238E27FC236}">
                <a16:creationId xmlns="" xmlns:a16="http://schemas.microsoft.com/office/drawing/2014/main" id="{F8FB81DA-3A5D-4B7E-A856-248FF458B6BD}"/>
              </a:ext>
            </a:extLst>
          </p:cNvPr>
          <p:cNvSpPr txBox="1"/>
          <p:nvPr/>
        </p:nvSpPr>
        <p:spPr>
          <a:xfrm>
            <a:off x="6679364" y="4670546"/>
            <a:ext cx="1281120" cy="715581"/>
          </a:xfrm>
          <a:prstGeom prst="rect">
            <a:avLst/>
          </a:prstGeom>
          <a:solidFill>
            <a:srgbClr val="FF0000"/>
          </a:solidFill>
          <a:ln>
            <a:solidFill>
              <a:schemeClr val="accent1"/>
            </a:solidFill>
          </a:ln>
        </p:spPr>
        <p:txBody>
          <a:bodyPr wrap="none" rtlCol="0">
            <a:spAutoFit/>
          </a:bodyPr>
          <a:lstStyle/>
          <a:p>
            <a:r>
              <a:rPr lang="en-AU" sz="1350" dirty="0"/>
              <a:t>Malicious Actor</a:t>
            </a:r>
          </a:p>
          <a:p>
            <a:r>
              <a:rPr lang="en-AU" sz="1350" dirty="0"/>
              <a:t>High Intent</a:t>
            </a:r>
          </a:p>
          <a:p>
            <a:r>
              <a:rPr lang="en-AU" sz="1350" dirty="0"/>
              <a:t>High Capability </a:t>
            </a:r>
          </a:p>
        </p:txBody>
      </p:sp>
      <p:cxnSp>
        <p:nvCxnSpPr>
          <p:cNvPr id="17" name="Straight Arrow Connector 16">
            <a:extLst>
              <a:ext uri="{FF2B5EF4-FFF2-40B4-BE49-F238E27FC236}">
                <a16:creationId xmlns="" xmlns:a16="http://schemas.microsoft.com/office/drawing/2014/main" id="{12A8A64F-A7A9-421F-B0D8-EE3EF30B7A66}"/>
              </a:ext>
            </a:extLst>
          </p:cNvPr>
          <p:cNvCxnSpPr>
            <a:cxnSpLocks/>
          </p:cNvCxnSpPr>
          <p:nvPr/>
        </p:nvCxnSpPr>
        <p:spPr>
          <a:xfrm flipV="1">
            <a:off x="7359518" y="2594211"/>
            <a:ext cx="0" cy="20933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285A8035-2F75-4C30-9105-D99D885D38C3}"/>
              </a:ext>
            </a:extLst>
          </p:cNvPr>
          <p:cNvCxnSpPr>
            <a:cxnSpLocks/>
            <a:stCxn id="3" idx="0"/>
          </p:cNvCxnSpPr>
          <p:nvPr/>
        </p:nvCxnSpPr>
        <p:spPr>
          <a:xfrm flipH="1" flipV="1">
            <a:off x="2194241" y="4081041"/>
            <a:ext cx="23693" cy="6065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6861009C-9A7C-487F-8F07-DC27BBA36D0E}"/>
              </a:ext>
            </a:extLst>
          </p:cNvPr>
          <p:cNvCxnSpPr>
            <a:cxnSpLocks/>
            <a:endCxn id="14" idx="4"/>
          </p:cNvCxnSpPr>
          <p:nvPr/>
        </p:nvCxnSpPr>
        <p:spPr>
          <a:xfrm flipH="1" flipV="1">
            <a:off x="4725955" y="3243615"/>
            <a:ext cx="15728" cy="14269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 xmlns:a16="http://schemas.microsoft.com/office/drawing/2014/main" id="{92EFE001-301D-45C0-8C3C-5A8CF408EE21}"/>
              </a:ext>
            </a:extLst>
          </p:cNvPr>
          <p:cNvSpPr/>
          <p:nvPr/>
        </p:nvSpPr>
        <p:spPr>
          <a:xfrm>
            <a:off x="3208883" y="932354"/>
            <a:ext cx="2622514" cy="577081"/>
          </a:xfrm>
          <a:prstGeom prst="rect">
            <a:avLst/>
          </a:prstGeom>
          <a:noFill/>
        </p:spPr>
        <p:txBody>
          <a:bodyPr wrap="none" lIns="68580" tIns="34290" rIns="68580" bIns="34290">
            <a:spAutoFit/>
          </a:bodyPr>
          <a:lstStyle/>
          <a:p>
            <a:pPr algn="ctr"/>
            <a:r>
              <a:rPr lang="en-US" sz="3300" b="1" dirty="0">
                <a:ln w="6600">
                  <a:solidFill>
                    <a:srgbClr val="FF0000"/>
                  </a:solidFill>
                  <a:prstDash val="solid"/>
                </a:ln>
                <a:solidFill>
                  <a:srgbClr val="0070C0"/>
                </a:solidFill>
                <a:effectLst>
                  <a:outerShdw dist="38100" dir="2700000" algn="tl" rotWithShape="0">
                    <a:schemeClr val="accent2"/>
                  </a:outerShdw>
                </a:effectLst>
              </a:rPr>
              <a:t> Threat Model</a:t>
            </a:r>
          </a:p>
        </p:txBody>
      </p:sp>
    </p:spTree>
    <p:extLst>
      <p:ext uri="{BB962C8B-B14F-4D97-AF65-F5344CB8AC3E}">
        <p14:creationId xmlns:p14="http://schemas.microsoft.com/office/powerpoint/2010/main" val="274425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7" y="1772816"/>
            <a:ext cx="8150039" cy="3416320"/>
          </a:xfrm>
          <a:prstGeom prst="rect">
            <a:avLst/>
          </a:prstGeom>
        </p:spPr>
        <p:txBody>
          <a:bodyPr wrap="square">
            <a:spAutoFit/>
          </a:bodyPr>
          <a:lstStyle/>
          <a:p>
            <a:r>
              <a:rPr lang="en-GB" sz="3200" b="1" dirty="0">
                <a:solidFill>
                  <a:schemeClr val="tx2">
                    <a:lumMod val="75000"/>
                  </a:schemeClr>
                </a:solidFill>
              </a:rPr>
              <a:t>Protective Security is the principles, framework, processes and actions implemented to respond to and reduce the risk of harm from malicious acts.</a:t>
            </a:r>
            <a:endParaRPr lang="en-AU" sz="3200" b="1" dirty="0">
              <a:solidFill>
                <a:schemeClr val="tx2">
                  <a:lumMod val="75000"/>
                </a:schemeClr>
              </a:solidFill>
            </a:endParaRPr>
          </a:p>
          <a:p>
            <a:endParaRPr lang="en-GB" sz="3200" dirty="0"/>
          </a:p>
          <a:p>
            <a:pPr lvl="1"/>
            <a:r>
              <a:rPr lang="en-GB" sz="2800" dirty="0"/>
              <a:t>(Malicious acts are those where there is the intention and capability to do harm).</a:t>
            </a:r>
            <a:endParaRPr lang="en-AU" sz="2800" dirty="0"/>
          </a:p>
        </p:txBody>
      </p:sp>
    </p:spTree>
    <p:extLst>
      <p:ext uri="{BB962C8B-B14F-4D97-AF65-F5344CB8AC3E}">
        <p14:creationId xmlns:p14="http://schemas.microsoft.com/office/powerpoint/2010/main" val="2428047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 xmlns:a16="http://schemas.microsoft.com/office/drawing/2014/main" id="{61612402-33C2-4ECB-A47D-88C9FE6E1A83}"/>
              </a:ext>
            </a:extLst>
          </p:cNvPr>
          <p:cNvSpPr/>
          <p:nvPr/>
        </p:nvSpPr>
        <p:spPr>
          <a:xfrm>
            <a:off x="1521485" y="2284223"/>
            <a:ext cx="6358217" cy="2289554"/>
          </a:xfrm>
          <a:prstGeom prst="rightArrow">
            <a:avLst/>
          </a:prstGeom>
          <a:gradFill flip="none" rotWithShape="1">
            <a:gsLst>
              <a:gs pos="21000">
                <a:srgbClr val="FF0000"/>
              </a:gs>
              <a:gs pos="43000">
                <a:srgbClr val="FFC000"/>
              </a:gs>
              <a:gs pos="62832">
                <a:srgbClr val="FFFF00"/>
              </a:gs>
              <a:gs pos="94690">
                <a:schemeClr val="accent5">
                  <a:lumMod val="75000"/>
                </a:schemeClr>
              </a:gs>
              <a:gs pos="80000">
                <a:srgbClr val="92D05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700" dirty="0">
                <a:solidFill>
                  <a:sysClr val="windowText" lastClr="000000"/>
                </a:solidFill>
              </a:rPr>
              <a:t>Vulnerability</a:t>
            </a:r>
          </a:p>
        </p:txBody>
      </p:sp>
      <p:sp>
        <p:nvSpPr>
          <p:cNvPr id="4" name="TextBox 3">
            <a:extLst>
              <a:ext uri="{FF2B5EF4-FFF2-40B4-BE49-F238E27FC236}">
                <a16:creationId xmlns="" xmlns:a16="http://schemas.microsoft.com/office/drawing/2014/main" id="{918FA636-C840-4D5C-B27C-1AD8C63E0544}"/>
              </a:ext>
            </a:extLst>
          </p:cNvPr>
          <p:cNvSpPr txBox="1"/>
          <p:nvPr/>
        </p:nvSpPr>
        <p:spPr>
          <a:xfrm>
            <a:off x="763001" y="3290500"/>
            <a:ext cx="568489" cy="369332"/>
          </a:xfrm>
          <a:prstGeom prst="rect">
            <a:avLst/>
          </a:prstGeom>
          <a:noFill/>
        </p:spPr>
        <p:txBody>
          <a:bodyPr wrap="none" rtlCol="0">
            <a:spAutoFit/>
          </a:bodyPr>
          <a:lstStyle/>
          <a:p>
            <a:r>
              <a:rPr lang="en-AU" dirty="0"/>
              <a:t>Low</a:t>
            </a:r>
          </a:p>
        </p:txBody>
      </p:sp>
      <p:sp>
        <p:nvSpPr>
          <p:cNvPr id="5" name="TextBox 4">
            <a:extLst>
              <a:ext uri="{FF2B5EF4-FFF2-40B4-BE49-F238E27FC236}">
                <a16:creationId xmlns="" xmlns:a16="http://schemas.microsoft.com/office/drawing/2014/main" id="{4B16B8DB-5BF5-4AD1-ABCD-84ABCFC99B9C}"/>
              </a:ext>
            </a:extLst>
          </p:cNvPr>
          <p:cNvSpPr txBox="1"/>
          <p:nvPr/>
        </p:nvSpPr>
        <p:spPr>
          <a:xfrm>
            <a:off x="8117081" y="3290500"/>
            <a:ext cx="612668" cy="369332"/>
          </a:xfrm>
          <a:prstGeom prst="rect">
            <a:avLst/>
          </a:prstGeom>
          <a:noFill/>
        </p:spPr>
        <p:txBody>
          <a:bodyPr wrap="none" rtlCol="0">
            <a:spAutoFit/>
          </a:bodyPr>
          <a:lstStyle/>
          <a:p>
            <a:r>
              <a:rPr lang="en-AU" dirty="0"/>
              <a:t>High</a:t>
            </a:r>
          </a:p>
        </p:txBody>
      </p:sp>
      <p:sp>
        <p:nvSpPr>
          <p:cNvPr id="6" name="Oval 5">
            <a:extLst>
              <a:ext uri="{FF2B5EF4-FFF2-40B4-BE49-F238E27FC236}">
                <a16:creationId xmlns="" xmlns:a16="http://schemas.microsoft.com/office/drawing/2014/main" id="{6626D0A2-CC06-4C64-8B0B-4666E9F5E495}"/>
              </a:ext>
            </a:extLst>
          </p:cNvPr>
          <p:cNvSpPr/>
          <p:nvPr/>
        </p:nvSpPr>
        <p:spPr>
          <a:xfrm>
            <a:off x="1676392" y="3429000"/>
            <a:ext cx="307910" cy="3009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 xmlns:a16="http://schemas.microsoft.com/office/drawing/2014/main" id="{D60E54F9-AFC3-4475-B37F-ED77D2054507}"/>
              </a:ext>
            </a:extLst>
          </p:cNvPr>
          <p:cNvSpPr txBox="1"/>
          <p:nvPr/>
        </p:nvSpPr>
        <p:spPr>
          <a:xfrm>
            <a:off x="1445245" y="4668400"/>
            <a:ext cx="1887504" cy="923330"/>
          </a:xfrm>
          <a:prstGeom prst="rect">
            <a:avLst/>
          </a:prstGeom>
          <a:solidFill>
            <a:srgbClr val="92D050"/>
          </a:solidFill>
          <a:ln>
            <a:solidFill>
              <a:schemeClr val="accent1"/>
            </a:solidFill>
          </a:ln>
        </p:spPr>
        <p:txBody>
          <a:bodyPr wrap="none" rtlCol="0">
            <a:spAutoFit/>
          </a:bodyPr>
          <a:lstStyle/>
          <a:p>
            <a:r>
              <a:rPr lang="en-AU" sz="1350" b="1" dirty="0"/>
              <a:t>Protected system</a:t>
            </a:r>
          </a:p>
          <a:p>
            <a:pPr marL="214313" indent="-214313">
              <a:buFont typeface="Arial" panose="020B0604020202020204" pitchFamily="34" charset="0"/>
              <a:buChar char="•"/>
            </a:pPr>
            <a:r>
              <a:rPr lang="en-AU" sz="1350" dirty="0"/>
              <a:t>High system integrity</a:t>
            </a:r>
          </a:p>
          <a:p>
            <a:pPr marL="214313" indent="-214313">
              <a:buFont typeface="Arial" panose="020B0604020202020204" pitchFamily="34" charset="0"/>
              <a:buChar char="•"/>
            </a:pPr>
            <a:r>
              <a:rPr lang="en-AU" sz="1350" dirty="0"/>
              <a:t>Extensive monitoring</a:t>
            </a:r>
          </a:p>
          <a:p>
            <a:pPr marL="214313" indent="-214313">
              <a:buFont typeface="Arial" panose="020B0604020202020204" pitchFamily="34" charset="0"/>
              <a:buChar char="•"/>
            </a:pPr>
            <a:r>
              <a:rPr lang="en-AU" sz="1350" dirty="0"/>
              <a:t>Regular reviews</a:t>
            </a:r>
          </a:p>
        </p:txBody>
      </p:sp>
      <p:cxnSp>
        <p:nvCxnSpPr>
          <p:cNvPr id="8" name="Straight Arrow Connector 7">
            <a:extLst>
              <a:ext uri="{FF2B5EF4-FFF2-40B4-BE49-F238E27FC236}">
                <a16:creationId xmlns="" xmlns:a16="http://schemas.microsoft.com/office/drawing/2014/main" id="{047DC103-86E5-4D18-B91B-A0BC11B3DB28}"/>
              </a:ext>
            </a:extLst>
          </p:cNvPr>
          <p:cNvCxnSpPr>
            <a:cxnSpLocks/>
            <a:stCxn id="7" idx="0"/>
            <a:endCxn id="6" idx="4"/>
          </p:cNvCxnSpPr>
          <p:nvPr/>
        </p:nvCxnSpPr>
        <p:spPr>
          <a:xfrm flipH="1" flipV="1">
            <a:off x="1830347" y="3729913"/>
            <a:ext cx="558650" cy="938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13179A4D-1411-431A-8450-300658D20EAF}"/>
              </a:ext>
            </a:extLst>
          </p:cNvPr>
          <p:cNvSpPr/>
          <p:nvPr/>
        </p:nvSpPr>
        <p:spPr>
          <a:xfrm>
            <a:off x="6521824" y="3423909"/>
            <a:ext cx="307910" cy="3009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TextBox 10">
            <a:extLst>
              <a:ext uri="{FF2B5EF4-FFF2-40B4-BE49-F238E27FC236}">
                <a16:creationId xmlns="" xmlns:a16="http://schemas.microsoft.com/office/drawing/2014/main" id="{AAB7CA8F-9824-4ECE-B0DA-681902631CA9}"/>
              </a:ext>
            </a:extLst>
          </p:cNvPr>
          <p:cNvSpPr txBox="1"/>
          <p:nvPr/>
        </p:nvSpPr>
        <p:spPr>
          <a:xfrm>
            <a:off x="5580032" y="4680517"/>
            <a:ext cx="1599874" cy="923330"/>
          </a:xfrm>
          <a:prstGeom prst="rect">
            <a:avLst/>
          </a:prstGeom>
          <a:solidFill>
            <a:srgbClr val="FF0000"/>
          </a:solidFill>
          <a:ln>
            <a:solidFill>
              <a:schemeClr val="accent1"/>
            </a:solidFill>
          </a:ln>
        </p:spPr>
        <p:txBody>
          <a:bodyPr wrap="square" rtlCol="0">
            <a:spAutoFit/>
          </a:bodyPr>
          <a:lstStyle/>
          <a:p>
            <a:r>
              <a:rPr lang="en-AU" sz="1350" dirty="0"/>
              <a:t>Unprotected system</a:t>
            </a:r>
          </a:p>
          <a:p>
            <a:pPr marL="214313" indent="-214313">
              <a:buFont typeface="Arial" panose="020B0604020202020204" pitchFamily="34" charset="0"/>
              <a:buChar char="•"/>
            </a:pPr>
            <a:r>
              <a:rPr lang="en-AU" sz="1350" dirty="0"/>
              <a:t>Low visibility</a:t>
            </a:r>
          </a:p>
          <a:p>
            <a:pPr marL="214313" indent="-214313">
              <a:buFont typeface="Arial" panose="020B0604020202020204" pitchFamily="34" charset="0"/>
              <a:buChar char="•"/>
            </a:pPr>
            <a:r>
              <a:rPr lang="en-AU" sz="1350" dirty="0"/>
              <a:t>Low Capability</a:t>
            </a:r>
          </a:p>
          <a:p>
            <a:pPr marL="214313" indent="-214313">
              <a:buFont typeface="Arial" panose="020B0604020202020204" pitchFamily="34" charset="0"/>
              <a:buChar char="•"/>
            </a:pPr>
            <a:r>
              <a:rPr lang="en-AU" sz="1350" dirty="0"/>
              <a:t>Minimal review </a:t>
            </a:r>
          </a:p>
        </p:txBody>
      </p:sp>
      <p:cxnSp>
        <p:nvCxnSpPr>
          <p:cNvPr id="12" name="Straight Arrow Connector 11">
            <a:extLst>
              <a:ext uri="{FF2B5EF4-FFF2-40B4-BE49-F238E27FC236}">
                <a16:creationId xmlns="" xmlns:a16="http://schemas.microsoft.com/office/drawing/2014/main" id="{F45CADE6-555E-4F74-AE48-CB46F79820CE}"/>
              </a:ext>
            </a:extLst>
          </p:cNvPr>
          <p:cNvCxnSpPr>
            <a:cxnSpLocks/>
            <a:endCxn id="10" idx="4"/>
          </p:cNvCxnSpPr>
          <p:nvPr/>
        </p:nvCxnSpPr>
        <p:spPr>
          <a:xfrm flipV="1">
            <a:off x="6168075" y="3724821"/>
            <a:ext cx="507704" cy="10239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8C3B47EC-C7FD-4BC7-AE30-40313095BA14}"/>
              </a:ext>
            </a:extLst>
          </p:cNvPr>
          <p:cNvSpPr/>
          <p:nvPr/>
        </p:nvSpPr>
        <p:spPr>
          <a:xfrm>
            <a:off x="2237130" y="1476390"/>
            <a:ext cx="3722366" cy="577081"/>
          </a:xfrm>
          <a:prstGeom prst="rect">
            <a:avLst/>
          </a:prstGeom>
          <a:noFill/>
        </p:spPr>
        <p:txBody>
          <a:bodyPr wrap="none" lIns="68580" tIns="34290" rIns="68580" bIns="34290">
            <a:spAutoFit/>
          </a:bodyPr>
          <a:lstStyle/>
          <a:p>
            <a:pPr algn="ctr"/>
            <a:r>
              <a:rPr lang="en-US" sz="3300" b="1" dirty="0">
                <a:ln w="6600">
                  <a:solidFill>
                    <a:srgbClr val="FF0000"/>
                  </a:solidFill>
                  <a:prstDash val="solid"/>
                </a:ln>
                <a:solidFill>
                  <a:srgbClr val="0070C0"/>
                </a:solidFill>
                <a:effectLst>
                  <a:outerShdw dist="38100" dir="2700000" algn="tl" rotWithShape="0">
                    <a:schemeClr val="accent2"/>
                  </a:outerShdw>
                </a:effectLst>
              </a:rPr>
              <a:t> Vulnerability Model</a:t>
            </a:r>
          </a:p>
        </p:txBody>
      </p:sp>
    </p:spTree>
    <p:extLst>
      <p:ext uri="{BB962C8B-B14F-4D97-AF65-F5344CB8AC3E}">
        <p14:creationId xmlns:p14="http://schemas.microsoft.com/office/powerpoint/2010/main" val="6999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extLst>
              <a:ext uri="{FF2B5EF4-FFF2-40B4-BE49-F238E27FC236}">
                <a16:creationId xmlns="" xmlns:a16="http://schemas.microsoft.com/office/drawing/2014/main" id="{F0683DF5-3C5F-4CBE-B755-916623362FE5}"/>
              </a:ext>
            </a:extLst>
          </p:cNvPr>
          <p:cNvSpPr/>
          <p:nvPr/>
        </p:nvSpPr>
        <p:spPr>
          <a:xfrm>
            <a:off x="1737871" y="1427391"/>
            <a:ext cx="5876432" cy="3935632"/>
          </a:xfrm>
          <a:prstGeom prst="rightArrow">
            <a:avLst>
              <a:gd name="adj1" fmla="val 85604"/>
              <a:gd name="adj2" fmla="val 34520"/>
            </a:avLst>
          </a:prstGeom>
          <a:gradFill flip="none" rotWithShape="1">
            <a:gsLst>
              <a:gs pos="27000">
                <a:srgbClr val="FF0000"/>
              </a:gs>
              <a:gs pos="87500">
                <a:srgbClr val="8CD243"/>
              </a:gs>
              <a:gs pos="64000">
                <a:srgbClr val="FFFF00"/>
              </a:gs>
              <a:gs pos="43000">
                <a:srgbClr val="FFC000"/>
              </a:gs>
              <a:gs pos="100000">
                <a:schemeClr val="accent1">
                  <a:lumMod val="7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Arrow: Right 2">
            <a:extLst>
              <a:ext uri="{FF2B5EF4-FFF2-40B4-BE49-F238E27FC236}">
                <a16:creationId xmlns="" xmlns:a16="http://schemas.microsoft.com/office/drawing/2014/main" id="{96BC8913-B4E5-4EE6-A000-4D8578CD9E42}"/>
              </a:ext>
            </a:extLst>
          </p:cNvPr>
          <p:cNvSpPr/>
          <p:nvPr/>
        </p:nvSpPr>
        <p:spPr>
          <a:xfrm>
            <a:off x="2454003" y="3595646"/>
            <a:ext cx="4017018" cy="1289882"/>
          </a:xfrm>
          <a:prstGeom prst="rightArrow">
            <a:avLst/>
          </a:prstGeom>
          <a:gradFill flip="none" rotWithShape="1">
            <a:gsLst>
              <a:gs pos="18000">
                <a:srgbClr val="FF0000"/>
              </a:gs>
              <a:gs pos="39000">
                <a:srgbClr val="FFC000"/>
              </a:gs>
              <a:gs pos="97345">
                <a:schemeClr val="accent1">
                  <a:lumMod val="75000"/>
                </a:schemeClr>
              </a:gs>
              <a:gs pos="61072">
                <a:srgbClr val="FFFF00"/>
              </a:gs>
              <a:gs pos="79000">
                <a:srgbClr val="92D05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solidFill>
                  <a:sysClr val="windowText" lastClr="000000"/>
                </a:solidFill>
              </a:rPr>
              <a:t>Vulnerability</a:t>
            </a:r>
          </a:p>
        </p:txBody>
      </p:sp>
      <p:sp>
        <p:nvSpPr>
          <p:cNvPr id="4" name="TextBox 3">
            <a:extLst>
              <a:ext uri="{FF2B5EF4-FFF2-40B4-BE49-F238E27FC236}">
                <a16:creationId xmlns="" xmlns:a16="http://schemas.microsoft.com/office/drawing/2014/main" id="{5AEA23D8-3C0D-4FF2-9D06-7051B385429A}"/>
              </a:ext>
            </a:extLst>
          </p:cNvPr>
          <p:cNvSpPr txBox="1"/>
          <p:nvPr/>
        </p:nvSpPr>
        <p:spPr>
          <a:xfrm>
            <a:off x="2000422" y="4125171"/>
            <a:ext cx="440570" cy="276999"/>
          </a:xfrm>
          <a:prstGeom prst="rect">
            <a:avLst/>
          </a:prstGeom>
          <a:noFill/>
        </p:spPr>
        <p:txBody>
          <a:bodyPr wrap="none" rtlCol="0">
            <a:spAutoFit/>
          </a:bodyPr>
          <a:lstStyle/>
          <a:p>
            <a:r>
              <a:rPr lang="en-AU" sz="1200" dirty="0"/>
              <a:t>Low</a:t>
            </a:r>
          </a:p>
        </p:txBody>
      </p:sp>
      <p:sp>
        <p:nvSpPr>
          <p:cNvPr id="5" name="TextBox 4">
            <a:extLst>
              <a:ext uri="{FF2B5EF4-FFF2-40B4-BE49-F238E27FC236}">
                <a16:creationId xmlns="" xmlns:a16="http://schemas.microsoft.com/office/drawing/2014/main" id="{5CE70591-CF59-4601-9BC2-7EEDFC2A1F34}"/>
              </a:ext>
            </a:extLst>
          </p:cNvPr>
          <p:cNvSpPr txBox="1"/>
          <p:nvPr/>
        </p:nvSpPr>
        <p:spPr>
          <a:xfrm>
            <a:off x="6532688" y="4125171"/>
            <a:ext cx="468398" cy="276999"/>
          </a:xfrm>
          <a:prstGeom prst="rect">
            <a:avLst/>
          </a:prstGeom>
          <a:noFill/>
        </p:spPr>
        <p:txBody>
          <a:bodyPr wrap="none" rtlCol="0">
            <a:spAutoFit/>
          </a:bodyPr>
          <a:lstStyle/>
          <a:p>
            <a:r>
              <a:rPr lang="en-AU" sz="1200" dirty="0"/>
              <a:t>High</a:t>
            </a:r>
          </a:p>
        </p:txBody>
      </p:sp>
      <p:sp>
        <p:nvSpPr>
          <p:cNvPr id="7" name="Rectangle 6">
            <a:extLst>
              <a:ext uri="{FF2B5EF4-FFF2-40B4-BE49-F238E27FC236}">
                <a16:creationId xmlns="" xmlns:a16="http://schemas.microsoft.com/office/drawing/2014/main" id="{0987A58F-9A2C-47AC-9B32-1CD42DBBFBAA}"/>
              </a:ext>
            </a:extLst>
          </p:cNvPr>
          <p:cNvSpPr/>
          <p:nvPr/>
        </p:nvSpPr>
        <p:spPr>
          <a:xfrm>
            <a:off x="2362012" y="2315283"/>
            <a:ext cx="4133603" cy="1167535"/>
          </a:xfrm>
          <a:prstGeom prst="rect">
            <a:avLst/>
          </a:prstGeom>
          <a:gradFill flip="none" rotWithShape="1">
            <a:gsLst>
              <a:gs pos="57500">
                <a:srgbClr val="FFFF00"/>
              </a:gs>
              <a:gs pos="40000">
                <a:srgbClr val="FFC000"/>
              </a:gs>
              <a:gs pos="23000">
                <a:srgbClr val="F39053"/>
              </a:gs>
              <a:gs pos="6000">
                <a:srgbClr val="FF0000"/>
              </a:gs>
              <a:gs pos="95575">
                <a:schemeClr val="accent1">
                  <a:lumMod val="75000"/>
                </a:schemeClr>
              </a:gs>
              <a:gs pos="83000">
                <a:srgbClr val="00B050"/>
              </a:gs>
            </a:gsLst>
            <a:lin ang="81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8" name="Arrow: Right 7">
            <a:extLst>
              <a:ext uri="{FF2B5EF4-FFF2-40B4-BE49-F238E27FC236}">
                <a16:creationId xmlns="" xmlns:a16="http://schemas.microsoft.com/office/drawing/2014/main" id="{428A6731-2869-4BE0-9C09-355D4AFA96AD}"/>
              </a:ext>
            </a:extLst>
          </p:cNvPr>
          <p:cNvSpPr/>
          <p:nvPr/>
        </p:nvSpPr>
        <p:spPr>
          <a:xfrm rot="16200000">
            <a:off x="1661269" y="2667345"/>
            <a:ext cx="796799" cy="426206"/>
          </a:xfrm>
          <a:prstGeom prst="rightArrow">
            <a:avLst/>
          </a:prstGeom>
          <a:gradFill flip="none" rotWithShape="1">
            <a:gsLst>
              <a:gs pos="25000">
                <a:srgbClr val="FF0000"/>
              </a:gs>
              <a:gs pos="43000">
                <a:srgbClr val="FFC000"/>
              </a:gs>
              <a:gs pos="64603">
                <a:srgbClr val="D6CA1B"/>
              </a:gs>
              <a:gs pos="98230">
                <a:srgbClr val="0070C0"/>
              </a:gs>
              <a:gs pos="81000">
                <a:srgbClr val="92D05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ysClr val="windowText" lastClr="000000"/>
                </a:solidFill>
              </a:rPr>
              <a:t>Intent</a:t>
            </a:r>
          </a:p>
        </p:txBody>
      </p:sp>
      <p:sp>
        <p:nvSpPr>
          <p:cNvPr id="9" name="Arrow: Right 8">
            <a:extLst>
              <a:ext uri="{FF2B5EF4-FFF2-40B4-BE49-F238E27FC236}">
                <a16:creationId xmlns="" xmlns:a16="http://schemas.microsoft.com/office/drawing/2014/main" id="{566130CB-18F1-4312-AE3E-1A9D6C6C93F7}"/>
              </a:ext>
            </a:extLst>
          </p:cNvPr>
          <p:cNvSpPr/>
          <p:nvPr/>
        </p:nvSpPr>
        <p:spPr>
          <a:xfrm>
            <a:off x="2822244" y="1965572"/>
            <a:ext cx="3213139" cy="349711"/>
          </a:xfrm>
          <a:prstGeom prst="rightArrow">
            <a:avLst/>
          </a:prstGeom>
          <a:gradFill flip="none" rotWithShape="1">
            <a:gsLst>
              <a:gs pos="64603">
                <a:srgbClr val="FFFF00"/>
              </a:gs>
              <a:gs pos="25000">
                <a:srgbClr val="FF0000"/>
              </a:gs>
              <a:gs pos="43000">
                <a:srgbClr val="FFC000"/>
              </a:gs>
              <a:gs pos="98230">
                <a:srgbClr val="0070C0"/>
              </a:gs>
              <a:gs pos="86000">
                <a:srgbClr val="92D05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ysClr val="windowText" lastClr="000000"/>
                </a:solidFill>
              </a:rPr>
              <a:t>Capability</a:t>
            </a:r>
          </a:p>
        </p:txBody>
      </p:sp>
      <p:sp>
        <p:nvSpPr>
          <p:cNvPr id="10" name="TextBox 9">
            <a:extLst>
              <a:ext uri="{FF2B5EF4-FFF2-40B4-BE49-F238E27FC236}">
                <a16:creationId xmlns="" xmlns:a16="http://schemas.microsoft.com/office/drawing/2014/main" id="{96BFDF23-7391-4A58-9F1D-C865F8D5462A}"/>
              </a:ext>
            </a:extLst>
          </p:cNvPr>
          <p:cNvSpPr txBox="1"/>
          <p:nvPr/>
        </p:nvSpPr>
        <p:spPr>
          <a:xfrm>
            <a:off x="1921543" y="3335557"/>
            <a:ext cx="440570" cy="276999"/>
          </a:xfrm>
          <a:prstGeom prst="rect">
            <a:avLst/>
          </a:prstGeom>
          <a:noFill/>
        </p:spPr>
        <p:txBody>
          <a:bodyPr wrap="none" rtlCol="0">
            <a:spAutoFit/>
          </a:bodyPr>
          <a:lstStyle/>
          <a:p>
            <a:r>
              <a:rPr lang="en-AU" sz="1200" dirty="0"/>
              <a:t>Low</a:t>
            </a:r>
          </a:p>
        </p:txBody>
      </p:sp>
      <p:sp>
        <p:nvSpPr>
          <p:cNvPr id="11" name="TextBox 10">
            <a:extLst>
              <a:ext uri="{FF2B5EF4-FFF2-40B4-BE49-F238E27FC236}">
                <a16:creationId xmlns="" xmlns:a16="http://schemas.microsoft.com/office/drawing/2014/main" id="{6D318C54-C0C3-4D35-8970-5950B5F3038C}"/>
              </a:ext>
            </a:extLst>
          </p:cNvPr>
          <p:cNvSpPr txBox="1"/>
          <p:nvPr/>
        </p:nvSpPr>
        <p:spPr>
          <a:xfrm>
            <a:off x="2454002" y="2066797"/>
            <a:ext cx="375424" cy="230832"/>
          </a:xfrm>
          <a:prstGeom prst="rect">
            <a:avLst/>
          </a:prstGeom>
          <a:noFill/>
        </p:spPr>
        <p:txBody>
          <a:bodyPr wrap="none" rtlCol="0">
            <a:spAutoFit/>
          </a:bodyPr>
          <a:lstStyle/>
          <a:p>
            <a:r>
              <a:rPr lang="en-AU" sz="900" dirty="0"/>
              <a:t>Low</a:t>
            </a:r>
          </a:p>
        </p:txBody>
      </p:sp>
      <p:sp>
        <p:nvSpPr>
          <p:cNvPr id="12" name="TextBox 11">
            <a:extLst>
              <a:ext uri="{FF2B5EF4-FFF2-40B4-BE49-F238E27FC236}">
                <a16:creationId xmlns="" xmlns:a16="http://schemas.microsoft.com/office/drawing/2014/main" id="{2BFCD039-09FA-4364-9505-E365C11B1D37}"/>
              </a:ext>
            </a:extLst>
          </p:cNvPr>
          <p:cNvSpPr txBox="1"/>
          <p:nvPr/>
        </p:nvSpPr>
        <p:spPr>
          <a:xfrm>
            <a:off x="1869193" y="2199866"/>
            <a:ext cx="468398" cy="276999"/>
          </a:xfrm>
          <a:prstGeom prst="rect">
            <a:avLst/>
          </a:prstGeom>
          <a:noFill/>
        </p:spPr>
        <p:txBody>
          <a:bodyPr wrap="none" rtlCol="0">
            <a:spAutoFit/>
          </a:bodyPr>
          <a:lstStyle/>
          <a:p>
            <a:r>
              <a:rPr lang="en-AU" sz="1200" dirty="0"/>
              <a:t>High</a:t>
            </a:r>
          </a:p>
        </p:txBody>
      </p:sp>
      <p:sp>
        <p:nvSpPr>
          <p:cNvPr id="13" name="TextBox 12">
            <a:extLst>
              <a:ext uri="{FF2B5EF4-FFF2-40B4-BE49-F238E27FC236}">
                <a16:creationId xmlns="" xmlns:a16="http://schemas.microsoft.com/office/drawing/2014/main" id="{2EB68585-8846-466A-9083-85A60BB2374E}"/>
              </a:ext>
            </a:extLst>
          </p:cNvPr>
          <p:cNvSpPr txBox="1"/>
          <p:nvPr/>
        </p:nvSpPr>
        <p:spPr>
          <a:xfrm>
            <a:off x="6116639" y="2069822"/>
            <a:ext cx="468398" cy="276999"/>
          </a:xfrm>
          <a:prstGeom prst="rect">
            <a:avLst/>
          </a:prstGeom>
          <a:noFill/>
        </p:spPr>
        <p:txBody>
          <a:bodyPr wrap="none" rtlCol="0">
            <a:spAutoFit/>
          </a:bodyPr>
          <a:lstStyle/>
          <a:p>
            <a:r>
              <a:rPr lang="en-AU" sz="1200" dirty="0"/>
              <a:t>High</a:t>
            </a:r>
          </a:p>
        </p:txBody>
      </p:sp>
      <p:sp>
        <p:nvSpPr>
          <p:cNvPr id="16" name="Rectangle 15">
            <a:extLst>
              <a:ext uri="{FF2B5EF4-FFF2-40B4-BE49-F238E27FC236}">
                <a16:creationId xmlns="" xmlns:a16="http://schemas.microsoft.com/office/drawing/2014/main" id="{7EA42D62-1B72-40FD-8278-513AF6D17892}"/>
              </a:ext>
            </a:extLst>
          </p:cNvPr>
          <p:cNvSpPr/>
          <p:nvPr/>
        </p:nvSpPr>
        <p:spPr>
          <a:xfrm>
            <a:off x="7406129" y="3101943"/>
            <a:ext cx="1788349" cy="761747"/>
          </a:xfrm>
          <a:prstGeom prst="rect">
            <a:avLst/>
          </a:prstGeom>
          <a:noFill/>
        </p:spPr>
        <p:txBody>
          <a:bodyPr wrap="square" lIns="68580" tIns="34290" rIns="68580" bIns="34290">
            <a:spAutoFit/>
          </a:bodyPr>
          <a:lstStyle/>
          <a:p>
            <a:pPr algn="ctr"/>
            <a:r>
              <a:rPr lang="en-US" sz="1500" b="1" dirty="0">
                <a:ln w="6600">
                  <a:solidFill>
                    <a:schemeClr val="accent2"/>
                  </a:solidFill>
                  <a:prstDash val="solid"/>
                </a:ln>
                <a:solidFill>
                  <a:srgbClr val="C00000"/>
                </a:solidFill>
                <a:effectLst>
                  <a:outerShdw dist="38100" dir="2700000" algn="tl" rotWithShape="0">
                    <a:schemeClr val="accent2"/>
                  </a:outerShdw>
                </a:effectLst>
              </a:rPr>
              <a:t>High Likelihood</a:t>
            </a:r>
          </a:p>
          <a:p>
            <a:pPr algn="ctr"/>
            <a:r>
              <a:rPr lang="en-US" sz="1500" b="1" dirty="0">
                <a:ln w="6600">
                  <a:solidFill>
                    <a:schemeClr val="accent2"/>
                  </a:solidFill>
                  <a:prstDash val="solid"/>
                </a:ln>
                <a:solidFill>
                  <a:srgbClr val="C00000"/>
                </a:solidFill>
                <a:effectLst>
                  <a:outerShdw dist="38100" dir="2700000" algn="tl" rotWithShape="0">
                    <a:schemeClr val="accent2"/>
                  </a:outerShdw>
                </a:effectLst>
              </a:rPr>
              <a:t>of</a:t>
            </a:r>
          </a:p>
          <a:p>
            <a:pPr algn="ctr"/>
            <a:r>
              <a:rPr lang="en-US" sz="1500" b="1" dirty="0">
                <a:ln w="6600">
                  <a:solidFill>
                    <a:schemeClr val="accent2"/>
                  </a:solidFill>
                  <a:prstDash val="solid"/>
                </a:ln>
                <a:solidFill>
                  <a:srgbClr val="C00000"/>
                </a:solidFill>
                <a:effectLst>
                  <a:outerShdw dist="38100" dir="2700000" algn="tl" rotWithShape="0">
                    <a:schemeClr val="accent2"/>
                  </a:outerShdw>
                </a:effectLst>
              </a:rPr>
              <a:t>Harm</a:t>
            </a:r>
          </a:p>
        </p:txBody>
      </p:sp>
      <p:sp>
        <p:nvSpPr>
          <p:cNvPr id="17" name="Rectangle 16">
            <a:extLst>
              <a:ext uri="{FF2B5EF4-FFF2-40B4-BE49-F238E27FC236}">
                <a16:creationId xmlns="" xmlns:a16="http://schemas.microsoft.com/office/drawing/2014/main" id="{BD813829-1427-4553-A0BE-75738FB6602F}"/>
              </a:ext>
            </a:extLst>
          </p:cNvPr>
          <p:cNvSpPr/>
          <p:nvPr/>
        </p:nvSpPr>
        <p:spPr>
          <a:xfrm>
            <a:off x="2896694" y="944545"/>
            <a:ext cx="2445221" cy="577081"/>
          </a:xfrm>
          <a:prstGeom prst="rect">
            <a:avLst/>
          </a:prstGeom>
          <a:noFill/>
        </p:spPr>
        <p:txBody>
          <a:bodyPr wrap="none" lIns="68580" tIns="34290" rIns="68580" bIns="34290">
            <a:spAutoFit/>
          </a:bodyPr>
          <a:lstStyle/>
          <a:p>
            <a:pPr algn="ctr"/>
            <a:r>
              <a:rPr lang="en-US" sz="3300" b="1" dirty="0">
                <a:ln w="6600">
                  <a:solidFill>
                    <a:srgbClr val="FF0000"/>
                  </a:solidFill>
                  <a:prstDash val="solid"/>
                </a:ln>
                <a:solidFill>
                  <a:srgbClr val="0070C0"/>
                </a:solidFill>
                <a:effectLst>
                  <a:outerShdw dist="38100" dir="2700000" algn="tl" rotWithShape="0">
                    <a:schemeClr val="accent2"/>
                  </a:outerShdw>
                </a:effectLst>
              </a:rPr>
              <a:t> Harm Model</a:t>
            </a:r>
          </a:p>
        </p:txBody>
      </p:sp>
      <p:sp>
        <p:nvSpPr>
          <p:cNvPr id="20" name="Rectangle 19">
            <a:extLst>
              <a:ext uri="{FF2B5EF4-FFF2-40B4-BE49-F238E27FC236}">
                <a16:creationId xmlns="" xmlns:a16="http://schemas.microsoft.com/office/drawing/2014/main" id="{4492C4E8-1245-415B-AA9C-BCDF45006AE8}"/>
              </a:ext>
            </a:extLst>
          </p:cNvPr>
          <p:cNvSpPr/>
          <p:nvPr/>
        </p:nvSpPr>
        <p:spPr>
          <a:xfrm>
            <a:off x="-100243" y="3029764"/>
            <a:ext cx="1788349" cy="761747"/>
          </a:xfrm>
          <a:prstGeom prst="rect">
            <a:avLst/>
          </a:prstGeom>
          <a:noFill/>
        </p:spPr>
        <p:txBody>
          <a:bodyPr wrap="square" lIns="68580" tIns="34290" rIns="68580" bIns="34290">
            <a:spAutoFit/>
          </a:bodyPr>
          <a:lstStyle/>
          <a:p>
            <a:pPr algn="ctr"/>
            <a:r>
              <a:rPr lang="en-US" sz="1500" b="1" dirty="0">
                <a:ln w="6600">
                  <a:solidFill>
                    <a:schemeClr val="accent1"/>
                  </a:solidFill>
                  <a:prstDash val="solid"/>
                </a:ln>
                <a:solidFill>
                  <a:srgbClr val="0070C0"/>
                </a:solidFill>
                <a:effectLst>
                  <a:outerShdw dist="38100" dir="2700000" algn="tl" rotWithShape="0">
                    <a:schemeClr val="accent2"/>
                  </a:outerShdw>
                </a:effectLst>
              </a:rPr>
              <a:t>Low Likelihood</a:t>
            </a:r>
          </a:p>
          <a:p>
            <a:pPr algn="ctr"/>
            <a:r>
              <a:rPr lang="en-US" sz="1500" b="1" dirty="0">
                <a:ln w="6600">
                  <a:solidFill>
                    <a:schemeClr val="accent1"/>
                  </a:solidFill>
                  <a:prstDash val="solid"/>
                </a:ln>
                <a:solidFill>
                  <a:srgbClr val="0070C0"/>
                </a:solidFill>
                <a:effectLst>
                  <a:outerShdw dist="38100" dir="2700000" algn="tl" rotWithShape="0">
                    <a:schemeClr val="accent2"/>
                  </a:outerShdw>
                </a:effectLst>
              </a:rPr>
              <a:t>of</a:t>
            </a:r>
          </a:p>
          <a:p>
            <a:pPr algn="ctr"/>
            <a:r>
              <a:rPr lang="en-US" sz="1500" b="1" dirty="0">
                <a:ln w="6600">
                  <a:solidFill>
                    <a:schemeClr val="accent1"/>
                  </a:solidFill>
                  <a:prstDash val="solid"/>
                </a:ln>
                <a:solidFill>
                  <a:srgbClr val="0070C0"/>
                </a:solidFill>
                <a:effectLst>
                  <a:outerShdw dist="38100" dir="2700000" algn="tl" rotWithShape="0">
                    <a:schemeClr val="accent2"/>
                  </a:outerShdw>
                </a:effectLst>
              </a:rPr>
              <a:t>Harm</a:t>
            </a:r>
          </a:p>
        </p:txBody>
      </p:sp>
    </p:spTree>
    <p:extLst>
      <p:ext uri="{BB962C8B-B14F-4D97-AF65-F5344CB8AC3E}">
        <p14:creationId xmlns:p14="http://schemas.microsoft.com/office/powerpoint/2010/main" val="335570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A68BCD4-A1D2-4882-91D6-968E5F43A28C}"/>
              </a:ext>
            </a:extLst>
          </p:cNvPr>
          <p:cNvSpPr/>
          <p:nvPr/>
        </p:nvSpPr>
        <p:spPr>
          <a:xfrm>
            <a:off x="360726" y="4355470"/>
            <a:ext cx="8464491" cy="1938992"/>
          </a:xfrm>
          <a:prstGeom prst="rect">
            <a:avLst/>
          </a:prstGeom>
        </p:spPr>
        <p:txBody>
          <a:bodyPr wrap="square">
            <a:spAutoFit/>
          </a:bodyPr>
          <a:lstStyle/>
          <a:p>
            <a:r>
              <a:rPr lang="en-AU" sz="2400" dirty="0">
                <a:latin typeface="Times New Roman" panose="02020603050405020304" pitchFamily="18" charset="0"/>
              </a:rPr>
              <a:t>The concept risk can be found in human anticipation for an uncertain future, resolving problems, making decisions and determining actions and the overall developing of a better understanding of the world in which we live and the limits to this understanding.</a:t>
            </a:r>
            <a:endParaRPr lang="en-AU" sz="2400" dirty="0"/>
          </a:p>
        </p:txBody>
      </p:sp>
      <p:sp>
        <p:nvSpPr>
          <p:cNvPr id="3" name="Rectangle 2">
            <a:extLst>
              <a:ext uri="{FF2B5EF4-FFF2-40B4-BE49-F238E27FC236}">
                <a16:creationId xmlns="" xmlns:a16="http://schemas.microsoft.com/office/drawing/2014/main" id="{A1E343F0-0DD5-4AE3-A948-3D8FD81C8199}"/>
              </a:ext>
            </a:extLst>
          </p:cNvPr>
          <p:cNvSpPr/>
          <p:nvPr/>
        </p:nvSpPr>
        <p:spPr>
          <a:xfrm>
            <a:off x="360727" y="441276"/>
            <a:ext cx="8548381" cy="3785652"/>
          </a:xfrm>
          <a:prstGeom prst="rect">
            <a:avLst/>
          </a:prstGeom>
        </p:spPr>
        <p:txBody>
          <a:bodyPr wrap="square">
            <a:spAutoFit/>
          </a:bodyPr>
          <a:lstStyle/>
          <a:p>
            <a:r>
              <a:rPr lang="en-AU" sz="2400" b="1" dirty="0">
                <a:latin typeface="Times New Roman" panose="02020603050405020304" pitchFamily="18" charset="0"/>
              </a:rPr>
              <a:t>First there is the word, risk.</a:t>
            </a:r>
          </a:p>
          <a:p>
            <a:r>
              <a:rPr lang="en-AU" sz="2400" dirty="0">
                <a:latin typeface="Times New Roman" panose="02020603050405020304" pitchFamily="18" charset="0"/>
              </a:rPr>
              <a:t>The common usage of the word </a:t>
            </a:r>
            <a:r>
              <a:rPr lang="en-AU" sz="2400" dirty="0">
                <a:latin typeface="TimesNewRomanPSMT"/>
              </a:rPr>
              <a:t>“</a:t>
            </a:r>
            <a:r>
              <a:rPr lang="en-AU" sz="2400" dirty="0">
                <a:latin typeface="Times New Roman" panose="02020603050405020304" pitchFamily="18" charset="0"/>
              </a:rPr>
              <a:t>risk</a:t>
            </a:r>
            <a:r>
              <a:rPr lang="en-AU" sz="2400" dirty="0">
                <a:latin typeface="TimesNewRomanPSMT"/>
              </a:rPr>
              <a:t>” </a:t>
            </a:r>
            <a:r>
              <a:rPr lang="en-AU" sz="2400" dirty="0">
                <a:latin typeface="Times New Roman" panose="02020603050405020304" pitchFamily="18" charset="0"/>
              </a:rPr>
              <a:t>shows how the concept is multifaceted. Industrial risk, climatic risk, risk capital, high risk sports, risky business, are uses which can consider events which can be controlled, others which cannot, where loss and gain are associated, an activity which stimulates humans and so on. Such diversity is in the history of the word, intertwined with ancient concepts as danger and chance, along with the idea of voluntary (human control) and involuntary (outside human control) action underlying many of the interpretations of risk.</a:t>
            </a:r>
            <a:endParaRPr lang="en-AU" sz="2400" dirty="0"/>
          </a:p>
        </p:txBody>
      </p:sp>
    </p:spTree>
    <p:extLst>
      <p:ext uri="{BB962C8B-B14F-4D97-AF65-F5344CB8AC3E}">
        <p14:creationId xmlns:p14="http://schemas.microsoft.com/office/powerpoint/2010/main" val="255213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0624521-9FA3-469C-92E8-6FA0D0DF5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 xmlns:a16="http://schemas.microsoft.com/office/drawing/2014/main" id="{CDB6AF42-65D1-4317-A1C9-A63896E34C8D}"/>
              </a:ext>
            </a:extLst>
          </p:cNvPr>
          <p:cNvSpPr/>
          <p:nvPr/>
        </p:nvSpPr>
        <p:spPr>
          <a:xfrm>
            <a:off x="528507" y="3545040"/>
            <a:ext cx="8397379" cy="3170099"/>
          </a:xfrm>
          <a:prstGeom prst="rect">
            <a:avLst/>
          </a:prstGeom>
        </p:spPr>
        <p:txBody>
          <a:bodyPr wrap="square">
            <a:spAutoFit/>
          </a:bodyPr>
          <a:lstStyle/>
          <a:p>
            <a:r>
              <a:rPr lang="en-AU" sz="2000" dirty="0">
                <a:solidFill>
                  <a:schemeClr val="bg1">
                    <a:lumMod val="95000"/>
                  </a:schemeClr>
                </a:solidFill>
                <a:latin typeface="Times New Roman" panose="02020603050405020304" pitchFamily="18" charset="0"/>
              </a:rPr>
              <a:t>In an episode of Star Trek Voyager dealing with trans temporal issues, the First Officer of the </a:t>
            </a:r>
            <a:r>
              <a:rPr lang="en-AU" sz="2000" dirty="0">
                <a:solidFill>
                  <a:schemeClr val="bg1">
                    <a:lumMod val="95000"/>
                  </a:schemeClr>
                </a:solidFill>
                <a:latin typeface="TimesNewRomanPSMT"/>
              </a:rPr>
              <a:t>USS Relativity (a ship from Voyager’s possible future guarding the timelines) says to the </a:t>
            </a:r>
            <a:r>
              <a:rPr lang="en-AU" sz="2000" dirty="0">
                <a:solidFill>
                  <a:schemeClr val="bg1">
                    <a:lumMod val="95000"/>
                  </a:schemeClr>
                </a:solidFill>
                <a:latin typeface="Times New Roman" panose="02020603050405020304" pitchFamily="18" charset="0"/>
              </a:rPr>
              <a:t>captain, who is demanding a risk-free </a:t>
            </a:r>
            <a:r>
              <a:rPr lang="en-AU" sz="2000" dirty="0">
                <a:solidFill>
                  <a:schemeClr val="bg1">
                    <a:lumMod val="95000"/>
                  </a:schemeClr>
                </a:solidFill>
                <a:latin typeface="TimesNewRomanPSMT"/>
              </a:rPr>
              <a:t>solution, “uncertainty is part of the equation”. It mak</a:t>
            </a:r>
            <a:r>
              <a:rPr lang="en-AU" sz="2000" dirty="0">
                <a:solidFill>
                  <a:schemeClr val="bg1">
                    <a:lumMod val="95000"/>
                  </a:schemeClr>
                </a:solidFill>
                <a:latin typeface="Times New Roman" panose="02020603050405020304" pitchFamily="18" charset="0"/>
              </a:rPr>
              <a:t>es the point that no decision is able to be made without consideration of the elements affecting the judgement and the potential effect on and consequential outcome for your objectives, positive or negative, and therefore potential consequences cannot be completely known. The more complex the system in which you operate the more likely that you will have unknowns that will impact on your decisions and therefore on your objectives.</a:t>
            </a:r>
            <a:endParaRPr lang="en-AU" sz="2000" dirty="0">
              <a:solidFill>
                <a:schemeClr val="bg1">
                  <a:lumMod val="95000"/>
                </a:schemeClr>
              </a:solidFill>
            </a:endParaRPr>
          </a:p>
        </p:txBody>
      </p:sp>
    </p:spTree>
    <p:extLst>
      <p:ext uri="{BB962C8B-B14F-4D97-AF65-F5344CB8AC3E}">
        <p14:creationId xmlns:p14="http://schemas.microsoft.com/office/powerpoint/2010/main" val="78309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432" y="1879957"/>
            <a:ext cx="8495467" cy="646331"/>
          </a:xfrm>
          <a:prstGeom prst="rect">
            <a:avLst/>
          </a:prstGeom>
        </p:spPr>
        <p:txBody>
          <a:bodyPr wrap="none">
            <a:spAutoFit/>
          </a:bodyPr>
          <a:lstStyle/>
          <a:p>
            <a:r>
              <a:rPr lang="en-AU" sz="3600" dirty="0"/>
              <a:t>Risk – the effect of uncertainty on objectives</a:t>
            </a:r>
          </a:p>
        </p:txBody>
      </p:sp>
      <p:sp>
        <p:nvSpPr>
          <p:cNvPr id="3" name="Rectangle 2"/>
          <p:cNvSpPr/>
          <p:nvPr/>
        </p:nvSpPr>
        <p:spPr>
          <a:xfrm>
            <a:off x="683568" y="2996952"/>
            <a:ext cx="7949331" cy="2062103"/>
          </a:xfrm>
          <a:prstGeom prst="rect">
            <a:avLst/>
          </a:prstGeom>
        </p:spPr>
        <p:txBody>
          <a:bodyPr wrap="square">
            <a:spAutoFit/>
          </a:bodyPr>
          <a:lstStyle/>
          <a:p>
            <a:r>
              <a:rPr lang="en-AU" sz="3200" dirty="0"/>
              <a:t>You take or accept a risk in order to achieve an objective (outcome, goal or mission)</a:t>
            </a:r>
          </a:p>
          <a:p>
            <a:r>
              <a:rPr lang="en-AU" sz="3200" dirty="0"/>
              <a:t>You accept a risk when you believe that, on the balance of likelihood, you will be successful.</a:t>
            </a:r>
          </a:p>
        </p:txBody>
      </p:sp>
      <p:grpSp>
        <p:nvGrpSpPr>
          <p:cNvPr id="7" name="Group 6"/>
          <p:cNvGrpSpPr/>
          <p:nvPr/>
        </p:nvGrpSpPr>
        <p:grpSpPr>
          <a:xfrm>
            <a:off x="0" y="-73064"/>
            <a:ext cx="9154503" cy="855080"/>
            <a:chOff x="0" y="-73064"/>
            <a:chExt cx="9154503" cy="855080"/>
          </a:xfrm>
        </p:grpSpPr>
        <p:pic>
          <p:nvPicPr>
            <p:cNvPr id="4" name="Grafik 4">
              <a:extLst>
                <a:ext uri="{FF2B5EF4-FFF2-40B4-BE49-F238E27FC236}">
                  <a16:creationId xmlns="" xmlns:a16="http://schemas.microsoft.com/office/drawing/2014/main" id="{32ED259C-957F-4254-BC77-08743BBF080A}"/>
                </a:ext>
              </a:extLst>
            </p:cNvPr>
            <p:cNvPicPr>
              <a:picLocks noChangeAspect="1"/>
            </p:cNvPicPr>
            <p:nvPr/>
          </p:nvPicPr>
          <p:blipFill>
            <a:blip r:embed="rId2"/>
            <a:stretch>
              <a:fillRect/>
            </a:stretch>
          </p:blipFill>
          <p:spPr>
            <a:xfrm>
              <a:off x="0" y="-73064"/>
              <a:ext cx="9144000" cy="854399"/>
            </a:xfrm>
            <a:prstGeom prst="rect">
              <a:avLst/>
            </a:prstGeom>
          </p:spPr>
        </p:pic>
        <p:sp>
          <p:nvSpPr>
            <p:cNvPr id="5" name="Rechteck 7"/>
            <p:cNvSpPr/>
            <p:nvPr/>
          </p:nvSpPr>
          <p:spPr>
            <a:xfrm>
              <a:off x="2404503" y="44016"/>
              <a:ext cx="6750000" cy="738000"/>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latin typeface="Arial Narrow" panose="020B0606020202030204" pitchFamily="34" charset="0"/>
                <a:cs typeface="Arial" panose="020B0604020202020204" pitchFamily="34" charset="0"/>
              </a:endParaRPr>
            </a:p>
          </p:txBody>
        </p:sp>
        <p:sp>
          <p:nvSpPr>
            <p:cNvPr id="6" name="Rechteck 8"/>
            <p:cNvSpPr/>
            <p:nvPr/>
          </p:nvSpPr>
          <p:spPr>
            <a:xfrm>
              <a:off x="6830443" y="184858"/>
              <a:ext cx="2206053" cy="338554"/>
            </a:xfrm>
            <a:prstGeom prst="rect">
              <a:avLst/>
            </a:prstGeom>
          </p:spPr>
          <p:txBody>
            <a:bodyPr wrap="none">
              <a:spAutoFit/>
            </a:bodyPr>
            <a:lstStyle/>
            <a:p>
              <a:pPr algn="ctr"/>
              <a:r>
                <a:rPr lang="de-DE" sz="1600" b="1" dirty="0">
                  <a:solidFill>
                    <a:schemeClr val="bg1"/>
                  </a:solidFill>
                  <a:latin typeface="Arial Narrow" panose="020B0606020202030204" pitchFamily="34" charset="0"/>
                  <a:cs typeface="Arial" panose="020B0604020202020204" pitchFamily="34" charset="0"/>
                </a:rPr>
                <a:t>TC 262 </a:t>
              </a:r>
              <a:r>
                <a:rPr lang="de-DE" sz="1600" b="1" dirty="0" err="1">
                  <a:solidFill>
                    <a:schemeClr val="bg1"/>
                  </a:solidFill>
                  <a:latin typeface="Arial Narrow" panose="020B0606020202030204" pitchFamily="34" charset="0"/>
                  <a:cs typeface="Arial" panose="020B0604020202020204" pitchFamily="34" charset="0"/>
                </a:rPr>
                <a:t>Risk</a:t>
              </a:r>
              <a:r>
                <a:rPr lang="de-DE" sz="1600" b="1" dirty="0">
                  <a:solidFill>
                    <a:schemeClr val="bg1"/>
                  </a:solidFill>
                  <a:latin typeface="Arial Narrow" panose="020B0606020202030204" pitchFamily="34" charset="0"/>
                  <a:cs typeface="Arial" panose="020B0604020202020204" pitchFamily="34" charset="0"/>
                </a:rPr>
                <a:t> Management</a:t>
              </a:r>
            </a:p>
          </p:txBody>
        </p:sp>
      </p:grpSp>
    </p:spTree>
    <p:extLst>
      <p:ext uri="{BB962C8B-B14F-4D97-AF65-F5344CB8AC3E}">
        <p14:creationId xmlns:p14="http://schemas.microsoft.com/office/powerpoint/2010/main" val="70499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9D07B166-F55B-4E23-9058-5FBFB081136F}"/>
              </a:ext>
            </a:extLst>
          </p:cNvPr>
          <p:cNvSpPr/>
          <p:nvPr/>
        </p:nvSpPr>
        <p:spPr>
          <a:xfrm>
            <a:off x="1702965" y="511728"/>
            <a:ext cx="5738070" cy="6014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 xmlns:a16="http://schemas.microsoft.com/office/drawing/2014/main" id="{ED840FE0-69BA-468B-AAA1-45679D1CD325}"/>
              </a:ext>
            </a:extLst>
          </p:cNvPr>
          <p:cNvSpPr/>
          <p:nvPr/>
        </p:nvSpPr>
        <p:spPr>
          <a:xfrm>
            <a:off x="2059497" y="924886"/>
            <a:ext cx="5025006" cy="522424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a:extLst>
              <a:ext uri="{FF2B5EF4-FFF2-40B4-BE49-F238E27FC236}">
                <a16:creationId xmlns="" xmlns:a16="http://schemas.microsoft.com/office/drawing/2014/main" id="{C26AD4DF-7CAD-43AC-85E5-E2466DDFEA76}"/>
              </a:ext>
            </a:extLst>
          </p:cNvPr>
          <p:cNvSpPr/>
          <p:nvPr/>
        </p:nvSpPr>
        <p:spPr>
          <a:xfrm>
            <a:off x="2323750" y="1224792"/>
            <a:ext cx="4513278" cy="47083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 xmlns:a16="http://schemas.microsoft.com/office/drawing/2014/main" id="{642DC04E-F50A-48E8-9FFE-5E6BD77AE404}"/>
              </a:ext>
            </a:extLst>
          </p:cNvPr>
          <p:cNvSpPr/>
          <p:nvPr/>
        </p:nvSpPr>
        <p:spPr>
          <a:xfrm>
            <a:off x="2801923" y="1742598"/>
            <a:ext cx="3540154" cy="372471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 xmlns:a16="http://schemas.microsoft.com/office/drawing/2014/main" id="{C6587BFF-E14B-4476-B2C5-E868D0D3B112}"/>
              </a:ext>
            </a:extLst>
          </p:cNvPr>
          <p:cNvSpPr txBox="1"/>
          <p:nvPr/>
        </p:nvSpPr>
        <p:spPr>
          <a:xfrm>
            <a:off x="3814228" y="551575"/>
            <a:ext cx="1515543" cy="369332"/>
          </a:xfrm>
          <a:prstGeom prst="rect">
            <a:avLst/>
          </a:prstGeom>
          <a:noFill/>
        </p:spPr>
        <p:txBody>
          <a:bodyPr wrap="none" rtlCol="0">
            <a:spAutoFit/>
          </a:bodyPr>
          <a:lstStyle/>
          <a:p>
            <a:r>
              <a:rPr lang="en-AU" dirty="0"/>
              <a:t>GOVERNANCE</a:t>
            </a:r>
          </a:p>
        </p:txBody>
      </p:sp>
      <p:sp>
        <p:nvSpPr>
          <p:cNvPr id="7" name="TextBox 6">
            <a:extLst>
              <a:ext uri="{FF2B5EF4-FFF2-40B4-BE49-F238E27FC236}">
                <a16:creationId xmlns="" xmlns:a16="http://schemas.microsoft.com/office/drawing/2014/main" id="{777E0484-F2E9-4123-8C23-781DEE5B384C}"/>
              </a:ext>
            </a:extLst>
          </p:cNvPr>
          <p:cNvSpPr txBox="1"/>
          <p:nvPr/>
        </p:nvSpPr>
        <p:spPr>
          <a:xfrm>
            <a:off x="3783819" y="946074"/>
            <a:ext cx="1666097" cy="307777"/>
          </a:xfrm>
          <a:prstGeom prst="rect">
            <a:avLst/>
          </a:prstGeom>
          <a:noFill/>
        </p:spPr>
        <p:txBody>
          <a:bodyPr wrap="none" rtlCol="0">
            <a:spAutoFit/>
          </a:bodyPr>
          <a:lstStyle/>
          <a:p>
            <a:pPr algn="ctr"/>
            <a:r>
              <a:rPr lang="en-AU" sz="1400" dirty="0"/>
              <a:t>RISK MANAGEMENT</a:t>
            </a:r>
          </a:p>
        </p:txBody>
      </p:sp>
      <p:sp>
        <p:nvSpPr>
          <p:cNvPr id="8" name="TextBox 7">
            <a:extLst>
              <a:ext uri="{FF2B5EF4-FFF2-40B4-BE49-F238E27FC236}">
                <a16:creationId xmlns="" xmlns:a16="http://schemas.microsoft.com/office/drawing/2014/main" id="{E98396C6-BFBA-4A05-84F9-234EBD17EB54}"/>
              </a:ext>
            </a:extLst>
          </p:cNvPr>
          <p:cNvSpPr txBox="1"/>
          <p:nvPr/>
        </p:nvSpPr>
        <p:spPr>
          <a:xfrm>
            <a:off x="3689242" y="1390691"/>
            <a:ext cx="1855251" cy="307777"/>
          </a:xfrm>
          <a:prstGeom prst="rect">
            <a:avLst/>
          </a:prstGeom>
          <a:noFill/>
        </p:spPr>
        <p:txBody>
          <a:bodyPr wrap="none" rtlCol="0">
            <a:spAutoFit/>
          </a:bodyPr>
          <a:lstStyle/>
          <a:p>
            <a:pPr algn="ctr"/>
            <a:r>
              <a:rPr lang="en-AU" sz="1400" dirty="0"/>
              <a:t>BUSINESS OPERATIONs</a:t>
            </a:r>
          </a:p>
        </p:txBody>
      </p:sp>
      <p:sp>
        <p:nvSpPr>
          <p:cNvPr id="9" name="TextBox 8">
            <a:extLst>
              <a:ext uri="{FF2B5EF4-FFF2-40B4-BE49-F238E27FC236}">
                <a16:creationId xmlns="" xmlns:a16="http://schemas.microsoft.com/office/drawing/2014/main" id="{65CC0B94-DA70-4A27-BACC-DFAACD078646}"/>
              </a:ext>
            </a:extLst>
          </p:cNvPr>
          <p:cNvSpPr txBox="1"/>
          <p:nvPr/>
        </p:nvSpPr>
        <p:spPr>
          <a:xfrm>
            <a:off x="3661461" y="1911922"/>
            <a:ext cx="1821075" cy="307777"/>
          </a:xfrm>
          <a:prstGeom prst="rect">
            <a:avLst/>
          </a:prstGeom>
          <a:noFill/>
        </p:spPr>
        <p:txBody>
          <a:bodyPr wrap="none" rtlCol="0">
            <a:spAutoFit/>
          </a:bodyPr>
          <a:lstStyle/>
          <a:p>
            <a:pPr algn="ctr"/>
            <a:r>
              <a:rPr lang="en-AU" sz="1400" dirty="0"/>
              <a:t>PROTECTIVE SECURITY</a:t>
            </a:r>
          </a:p>
        </p:txBody>
      </p:sp>
      <p:grpSp>
        <p:nvGrpSpPr>
          <p:cNvPr id="12" name="Group 11">
            <a:extLst>
              <a:ext uri="{FF2B5EF4-FFF2-40B4-BE49-F238E27FC236}">
                <a16:creationId xmlns="" xmlns:a16="http://schemas.microsoft.com/office/drawing/2014/main" id="{B7FFA380-DD59-450F-A418-992037010402}"/>
              </a:ext>
            </a:extLst>
          </p:cNvPr>
          <p:cNvGrpSpPr/>
          <p:nvPr/>
        </p:nvGrpSpPr>
        <p:grpSpPr>
          <a:xfrm>
            <a:off x="3094885" y="2263829"/>
            <a:ext cx="3067639" cy="2836677"/>
            <a:chOff x="2382442" y="1047744"/>
            <a:chExt cx="4399844" cy="4206735"/>
          </a:xfrm>
        </p:grpSpPr>
        <p:sp>
          <p:nvSpPr>
            <p:cNvPr id="13" name="Oval 12">
              <a:extLst>
                <a:ext uri="{FF2B5EF4-FFF2-40B4-BE49-F238E27FC236}">
                  <a16:creationId xmlns="" xmlns:a16="http://schemas.microsoft.com/office/drawing/2014/main" id="{5484B66A-8417-42DA-99D0-231886BC3F81}"/>
                </a:ext>
              </a:extLst>
            </p:cNvPr>
            <p:cNvSpPr/>
            <p:nvPr/>
          </p:nvSpPr>
          <p:spPr>
            <a:xfrm>
              <a:off x="3166843" y="1047744"/>
              <a:ext cx="2810311" cy="2858549"/>
            </a:xfrm>
            <a:prstGeom prst="ellipse">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4" name="Oval 13">
              <a:extLst>
                <a:ext uri="{FF2B5EF4-FFF2-40B4-BE49-F238E27FC236}">
                  <a16:creationId xmlns="" xmlns:a16="http://schemas.microsoft.com/office/drawing/2014/main" id="{AD1B9455-5BD1-4577-A94D-91E795179193}"/>
                </a:ext>
              </a:extLst>
            </p:cNvPr>
            <p:cNvSpPr/>
            <p:nvPr/>
          </p:nvSpPr>
          <p:spPr>
            <a:xfrm>
              <a:off x="2457976" y="1721837"/>
              <a:ext cx="2810311" cy="2858549"/>
            </a:xfrm>
            <a:prstGeom prst="ellipse">
              <a:avLst/>
            </a:prstGeom>
            <a:solidFill>
              <a:srgbClr val="B4C7E7">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5" name="Oval 14">
              <a:extLst>
                <a:ext uri="{FF2B5EF4-FFF2-40B4-BE49-F238E27FC236}">
                  <a16:creationId xmlns="" xmlns:a16="http://schemas.microsoft.com/office/drawing/2014/main" id="{93492789-920E-4C64-81CC-D0F5D1065DD8}"/>
                </a:ext>
              </a:extLst>
            </p:cNvPr>
            <p:cNvSpPr/>
            <p:nvPr/>
          </p:nvSpPr>
          <p:spPr>
            <a:xfrm>
              <a:off x="3875710" y="1719740"/>
              <a:ext cx="2810311" cy="2858549"/>
            </a:xfrm>
            <a:prstGeom prst="ellipse">
              <a:avLst/>
            </a:prstGeom>
            <a:solidFill>
              <a:srgbClr val="2F5597">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6" name="Oval 15">
              <a:extLst>
                <a:ext uri="{FF2B5EF4-FFF2-40B4-BE49-F238E27FC236}">
                  <a16:creationId xmlns="" xmlns:a16="http://schemas.microsoft.com/office/drawing/2014/main" id="{2B07F26B-3C51-425C-AC57-853D3B712F22}"/>
                </a:ext>
              </a:extLst>
            </p:cNvPr>
            <p:cNvSpPr/>
            <p:nvPr/>
          </p:nvSpPr>
          <p:spPr>
            <a:xfrm>
              <a:off x="3166844" y="2395930"/>
              <a:ext cx="2810311" cy="2858549"/>
            </a:xfrm>
            <a:prstGeom prst="ellipse">
              <a:avLst/>
            </a:prstGeom>
            <a:solidFill>
              <a:srgbClr val="8497B0">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7" name="TextBox 16">
              <a:extLst>
                <a:ext uri="{FF2B5EF4-FFF2-40B4-BE49-F238E27FC236}">
                  <a16:creationId xmlns="" xmlns:a16="http://schemas.microsoft.com/office/drawing/2014/main" id="{9C7C93B1-D675-46C2-9665-0C69E6453E7B}"/>
                </a:ext>
              </a:extLst>
            </p:cNvPr>
            <p:cNvSpPr txBox="1"/>
            <p:nvPr/>
          </p:nvSpPr>
          <p:spPr>
            <a:xfrm>
              <a:off x="4221560" y="1348310"/>
              <a:ext cx="802864" cy="342319"/>
            </a:xfrm>
            <a:prstGeom prst="rect">
              <a:avLst/>
            </a:prstGeom>
            <a:noFill/>
          </p:spPr>
          <p:txBody>
            <a:bodyPr wrap="none" rtlCol="0">
              <a:spAutoFit/>
            </a:bodyPr>
            <a:lstStyle/>
            <a:p>
              <a:pPr algn="ctr"/>
              <a:r>
                <a:rPr lang="en-AU" sz="900" dirty="0"/>
                <a:t>Physical</a:t>
              </a:r>
            </a:p>
          </p:txBody>
        </p:sp>
        <p:sp>
          <p:nvSpPr>
            <p:cNvPr id="18" name="TextBox 17">
              <a:extLst>
                <a:ext uri="{FF2B5EF4-FFF2-40B4-BE49-F238E27FC236}">
                  <a16:creationId xmlns="" xmlns:a16="http://schemas.microsoft.com/office/drawing/2014/main" id="{AE565434-A648-4BB7-9525-D9D6DB726EE1}"/>
                </a:ext>
              </a:extLst>
            </p:cNvPr>
            <p:cNvSpPr txBox="1"/>
            <p:nvPr/>
          </p:nvSpPr>
          <p:spPr>
            <a:xfrm>
              <a:off x="2382442" y="2964347"/>
              <a:ext cx="1009787" cy="365141"/>
            </a:xfrm>
            <a:prstGeom prst="rect">
              <a:avLst/>
            </a:prstGeom>
            <a:noFill/>
          </p:spPr>
          <p:txBody>
            <a:bodyPr wrap="none" rtlCol="0">
              <a:spAutoFit/>
            </a:bodyPr>
            <a:lstStyle/>
            <a:p>
              <a:pPr algn="ctr"/>
              <a:r>
                <a:rPr lang="en-AU" sz="1000" dirty="0"/>
                <a:t>Personnel</a:t>
              </a:r>
            </a:p>
          </p:txBody>
        </p:sp>
        <p:sp>
          <p:nvSpPr>
            <p:cNvPr id="19" name="TextBox 18">
              <a:extLst>
                <a:ext uri="{FF2B5EF4-FFF2-40B4-BE49-F238E27FC236}">
                  <a16:creationId xmlns="" xmlns:a16="http://schemas.microsoft.com/office/drawing/2014/main" id="{30DE888C-6390-4269-8785-A1ADD619B193}"/>
                </a:ext>
              </a:extLst>
            </p:cNvPr>
            <p:cNvSpPr txBox="1"/>
            <p:nvPr/>
          </p:nvSpPr>
          <p:spPr>
            <a:xfrm>
              <a:off x="5712721" y="2978479"/>
              <a:ext cx="1069565" cy="342319"/>
            </a:xfrm>
            <a:prstGeom prst="rect">
              <a:avLst/>
            </a:prstGeom>
            <a:noFill/>
          </p:spPr>
          <p:txBody>
            <a:bodyPr wrap="none" rtlCol="0">
              <a:spAutoFit/>
            </a:bodyPr>
            <a:lstStyle/>
            <a:p>
              <a:pPr algn="ctr"/>
              <a:r>
                <a:rPr lang="en-AU" sz="900" dirty="0"/>
                <a:t>Information</a:t>
              </a:r>
            </a:p>
          </p:txBody>
        </p:sp>
        <p:sp>
          <p:nvSpPr>
            <p:cNvPr id="20" name="TextBox 19">
              <a:extLst>
                <a:ext uri="{FF2B5EF4-FFF2-40B4-BE49-F238E27FC236}">
                  <a16:creationId xmlns="" xmlns:a16="http://schemas.microsoft.com/office/drawing/2014/main" id="{D6B8F596-35EB-47C6-90E6-EBBE407980A5}"/>
                </a:ext>
              </a:extLst>
            </p:cNvPr>
            <p:cNvSpPr txBox="1"/>
            <p:nvPr/>
          </p:nvSpPr>
          <p:spPr>
            <a:xfrm>
              <a:off x="4144159" y="4643174"/>
              <a:ext cx="855677" cy="418857"/>
            </a:xfrm>
            <a:prstGeom prst="rect">
              <a:avLst/>
            </a:prstGeom>
            <a:noFill/>
          </p:spPr>
          <p:txBody>
            <a:bodyPr wrap="square" rtlCol="0">
              <a:spAutoFit/>
            </a:bodyPr>
            <a:lstStyle/>
            <a:p>
              <a:pPr algn="ctr"/>
              <a:r>
                <a:rPr lang="en-AU" sz="900" dirty="0"/>
                <a:t>Cyber</a:t>
              </a:r>
            </a:p>
          </p:txBody>
        </p:sp>
        <p:sp>
          <p:nvSpPr>
            <p:cNvPr id="21" name="TextBox 20">
              <a:extLst>
                <a:ext uri="{FF2B5EF4-FFF2-40B4-BE49-F238E27FC236}">
                  <a16:creationId xmlns="" xmlns:a16="http://schemas.microsoft.com/office/drawing/2014/main" id="{8E757ED9-456B-4E17-840A-16C76EB7BDB7}"/>
                </a:ext>
              </a:extLst>
            </p:cNvPr>
            <p:cNvSpPr txBox="1"/>
            <p:nvPr/>
          </p:nvSpPr>
          <p:spPr>
            <a:xfrm>
              <a:off x="3926852" y="2745370"/>
              <a:ext cx="1290285" cy="753103"/>
            </a:xfrm>
            <a:prstGeom prst="rect">
              <a:avLst/>
            </a:prstGeom>
            <a:noFill/>
          </p:spPr>
          <p:txBody>
            <a:bodyPr wrap="none" rtlCol="0">
              <a:spAutoFit/>
            </a:bodyPr>
            <a:lstStyle/>
            <a:p>
              <a:pPr algn="ctr"/>
              <a:r>
                <a:rPr lang="en-AU" sz="900" dirty="0"/>
                <a:t>CONVERGENCE</a:t>
              </a:r>
            </a:p>
            <a:p>
              <a:pPr algn="ctr"/>
              <a:r>
                <a:rPr lang="en-AU" sz="900" dirty="0"/>
                <a:t>INTERGRATION</a:t>
              </a:r>
            </a:p>
            <a:p>
              <a:pPr algn="ctr"/>
              <a:r>
                <a:rPr lang="en-AU" sz="900" dirty="0"/>
                <a:t>PROTECTION</a:t>
              </a:r>
            </a:p>
          </p:txBody>
        </p:sp>
      </p:grpSp>
      <p:sp>
        <p:nvSpPr>
          <p:cNvPr id="22" name="TextBox 21">
            <a:extLst>
              <a:ext uri="{FF2B5EF4-FFF2-40B4-BE49-F238E27FC236}">
                <a16:creationId xmlns="" xmlns:a16="http://schemas.microsoft.com/office/drawing/2014/main" id="{67915511-B166-4683-BE48-C530A497420E}"/>
              </a:ext>
            </a:extLst>
          </p:cNvPr>
          <p:cNvSpPr txBox="1"/>
          <p:nvPr/>
        </p:nvSpPr>
        <p:spPr>
          <a:xfrm>
            <a:off x="456923" y="416491"/>
            <a:ext cx="2808141" cy="461665"/>
          </a:xfrm>
          <a:prstGeom prst="rect">
            <a:avLst/>
          </a:prstGeom>
          <a:noFill/>
        </p:spPr>
        <p:txBody>
          <a:bodyPr wrap="none" rtlCol="0">
            <a:spAutoFit/>
          </a:bodyPr>
          <a:lstStyle/>
          <a:p>
            <a:r>
              <a:rPr lang="en-AU" sz="2400" dirty="0"/>
              <a:t>Security Architecture</a:t>
            </a:r>
          </a:p>
        </p:txBody>
      </p:sp>
    </p:spTree>
    <p:extLst>
      <p:ext uri="{BB962C8B-B14F-4D97-AF65-F5344CB8AC3E}">
        <p14:creationId xmlns:p14="http://schemas.microsoft.com/office/powerpoint/2010/main" val="255219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72" y="1317073"/>
            <a:ext cx="8326158" cy="49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 xmlns:a16="http://schemas.microsoft.com/office/drawing/2014/main" id="{463033FB-9CE0-43E2-8480-01961B97A89D}"/>
              </a:ext>
            </a:extLst>
          </p:cNvPr>
          <p:cNvSpPr/>
          <p:nvPr/>
        </p:nvSpPr>
        <p:spPr>
          <a:xfrm>
            <a:off x="467544" y="404665"/>
            <a:ext cx="8208912" cy="769441"/>
          </a:xfrm>
          <a:prstGeom prst="rect">
            <a:avLst/>
          </a:prstGeom>
        </p:spPr>
        <p:txBody>
          <a:bodyPr wrap="square">
            <a:spAutoFit/>
          </a:bodyPr>
          <a:lstStyle/>
          <a:p>
            <a:pPr algn="ctr"/>
            <a:r>
              <a:rPr lang="en-US" sz="4400" b="1" dirty="0">
                <a:ln/>
                <a:solidFill>
                  <a:srgbClr val="9BBB59"/>
                </a:solidFill>
              </a:rPr>
              <a:t>ISO 31000:2018</a:t>
            </a:r>
          </a:p>
        </p:txBody>
      </p:sp>
    </p:spTree>
    <p:extLst>
      <p:ext uri="{BB962C8B-B14F-4D97-AF65-F5344CB8AC3E}">
        <p14:creationId xmlns:p14="http://schemas.microsoft.com/office/powerpoint/2010/main" val="1497561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6573</TotalTime>
  <Words>1905</Words>
  <Application>Microsoft Office PowerPoint</Application>
  <PresentationFormat>On-screen Show (4:3)</PresentationFormat>
  <Paragraphs>288</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Additional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Establish the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Jason</dc:creator>
  <cp:lastModifiedBy>William</cp:lastModifiedBy>
  <cp:revision>52</cp:revision>
  <dcterms:created xsi:type="dcterms:W3CDTF">2020-07-19T08:43:02Z</dcterms:created>
  <dcterms:modified xsi:type="dcterms:W3CDTF">2021-05-24T02:20:15Z</dcterms:modified>
</cp:coreProperties>
</file>